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Default Extension="xlsx" ContentType="application/vnd.openxmlformats-officedocument.spreadsheetml.sheet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86" r:id="rId2"/>
    <p:sldId id="278" r:id="rId3"/>
    <p:sldId id="307" r:id="rId4"/>
    <p:sldId id="312" r:id="rId5"/>
    <p:sldId id="261" r:id="rId6"/>
    <p:sldId id="262" r:id="rId7"/>
    <p:sldId id="291" r:id="rId8"/>
    <p:sldId id="311" r:id="rId9"/>
    <p:sldId id="299" r:id="rId10"/>
    <p:sldId id="309" r:id="rId11"/>
    <p:sldId id="308" r:id="rId12"/>
    <p:sldId id="301" r:id="rId13"/>
    <p:sldId id="302" r:id="rId14"/>
    <p:sldId id="303" r:id="rId15"/>
    <p:sldId id="305" r:id="rId16"/>
    <p:sldId id="306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0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Digalerting.cor.local\mcac$\MCAC%20Operations\Personal%20Folders\Petitti\Misc\CHIEF-%202014%20Year%20End\ALL%20UCR%20Crime%20%20by%20Year%202014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Digalerting.cor.local\mcac$\MCAC%20Operations\Personal%20Folders\Petitti\Misc\CHIEF-%202014%20Year%20End\2014%20Shooting%20Victims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Digalerting.cor.local\mcac$\MCAC%20Operations\Personal%20Folders\Petitti\Misc\CHIEF-%202014%20Year%20End\ALL%20UCR%20Crime%20%20by%20Year%202014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Rochester Part I Crime</a:t>
            </a:r>
            <a:r>
              <a:rPr lang="en-US" baseline="0"/>
              <a:t> Rate (Crimes per 100,000 people): 1985-2014</a:t>
            </a:r>
            <a:endParaRPr lang="en-US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Part I Crime Rate</c:v>
          </c:tx>
          <c:dLbls>
            <c:dLbl>
              <c:idx val="0"/>
              <c:layout>
                <c:manualLayout>
                  <c:x val="-2.9314422222547938E-2"/>
                  <c:y val="2.42345291790728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9314422222547938E-2"/>
                  <c:y val="2.019544098256068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5440C6A3-F5E8-4E61-BF89-B7E23BC72954}" type="VALUE">
                      <a:rPr lang="en-US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9"/>
              <c:layout>
                <c:manualLayout>
                  <c:x val="-6.7423171111860317E-2"/>
                  <c:y val="1.009772049128034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6.0094565556223431E-2"/>
                  <c:y val="1.413680868779248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-1.7588653333528874E-2"/>
                  <c:y val="-1.817589688430461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>
                <c:manualLayout>
                  <c:x val="0"/>
                  <c:y val="-8.0781763930243208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0"/>
              <c:layout>
                <c:manualLayout>
                  <c:x val="-4.2505912222694626E-2"/>
                  <c:y val="2.221498508081701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2"/>
              <c:layout>
                <c:manualLayout>
                  <c:x val="-5.8628844445096952E-3"/>
                  <c:y val="-1.211726458953647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3"/>
              <c:layout>
                <c:manualLayout>
                  <c:x val="-4.8368796667203992E-2"/>
                  <c:y val="1.81758968843045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4"/>
              <c:layout>
                <c:manualLayout>
                  <c:x val="-1.4657326522384918E-2"/>
                  <c:y val="2.42345291790728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5"/>
              <c:layout>
                <c:manualLayout>
                  <c:x val="-4.2505912222694502E-2"/>
                  <c:y val="-1.817589688430461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6"/>
              <c:layout>
                <c:manualLayout>
                  <c:x val="-2.4917258889165773E-2"/>
                  <c:y val="-1.817605590352494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7"/>
              <c:layout>
                <c:manualLayout>
                  <c:x val="-5.8641483822337174E-3"/>
                  <c:y val="-1.9770463850993605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8"/>
              <c:layout>
                <c:manualLayout>
                  <c:x val="0"/>
                  <c:y val="-3.9617779122766924E-5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9"/>
              <c:layout>
                <c:manualLayout>
                  <c:x val="0"/>
                  <c:y val="2.0178800057326789E-2"/>
                </c:manualLayout>
              </c:layout>
              <c:tx>
                <c:rich>
                  <a:bodyPr/>
                  <a:lstStyle/>
                  <a:p>
                    <a:fld id="{1490F2A9-7D35-4679-96BE-06883B18FABD}" type="VALUE">
                      <a:rPr lang="en-US" b="1">
                        <a:solidFill>
                          <a:srgbClr val="00B05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Data!$A$40:$A$69</c:f>
              <c:numCache>
                <c:formatCode>General</c:formatCode>
                <c:ptCount val="30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</c:numCache>
            </c:numRef>
          </c:cat>
          <c:val>
            <c:numRef>
              <c:f>Data!$L$40:$L$69</c:f>
              <c:numCache>
                <c:formatCode>#,##0.0_);\(#,##0.0\)</c:formatCode>
                <c:ptCount val="30"/>
                <c:pt idx="0">
                  <c:v>9247.4877884314919</c:v>
                </c:pt>
                <c:pt idx="1">
                  <c:v>9350.5852344023187</c:v>
                </c:pt>
                <c:pt idx="2">
                  <c:v>9797.1031638723653</c:v>
                </c:pt>
                <c:pt idx="3">
                  <c:v>10363.028188420234</c:v>
                </c:pt>
                <c:pt idx="4">
                  <c:v>11669.409430185451</c:v>
                </c:pt>
                <c:pt idx="5">
                  <c:v>11038.871332608054</c:v>
                </c:pt>
                <c:pt idx="6">
                  <c:v>11195.506313869866</c:v>
                </c:pt>
                <c:pt idx="7">
                  <c:v>11781.952856757069</c:v>
                </c:pt>
                <c:pt idx="8">
                  <c:v>10845.682763779159</c:v>
                </c:pt>
                <c:pt idx="9">
                  <c:v>9613.1745396657825</c:v>
                </c:pt>
                <c:pt idx="10">
                  <c:v>9845.7631452357327</c:v>
                </c:pt>
                <c:pt idx="11">
                  <c:v>9033.5044862818322</c:v>
                </c:pt>
                <c:pt idx="12">
                  <c:v>8617.1406780175148</c:v>
                </c:pt>
                <c:pt idx="13">
                  <c:v>8449.3369394914916</c:v>
                </c:pt>
                <c:pt idx="14">
                  <c:v>7414.5370980146527</c:v>
                </c:pt>
                <c:pt idx="15">
                  <c:v>7849.0078399075419</c:v>
                </c:pt>
                <c:pt idx="16">
                  <c:v>7337.7328240461084</c:v>
                </c:pt>
                <c:pt idx="17">
                  <c:v>7621.9965655718888</c:v>
                </c:pt>
                <c:pt idx="18">
                  <c:v>8156.2288819318983</c:v>
                </c:pt>
                <c:pt idx="19">
                  <c:v>7999.740147651818</c:v>
                </c:pt>
                <c:pt idx="20">
                  <c:v>7426.275348356321</c:v>
                </c:pt>
                <c:pt idx="21">
                  <c:v>7401.1603734361424</c:v>
                </c:pt>
                <c:pt idx="22">
                  <c:v>6593.092904212187</c:v>
                </c:pt>
                <c:pt idx="23">
                  <c:v>6541.3142041774427</c:v>
                </c:pt>
                <c:pt idx="24">
                  <c:v>6340.9507777188528</c:v>
                </c:pt>
                <c:pt idx="25">
                  <c:v>6672.0490109942293</c:v>
                </c:pt>
                <c:pt idx="26">
                  <c:v>6128.759260747669</c:v>
                </c:pt>
                <c:pt idx="27">
                  <c:v>6298.3211709820607</c:v>
                </c:pt>
                <c:pt idx="28">
                  <c:v>5607.7695723410825</c:v>
                </c:pt>
                <c:pt idx="29">
                  <c:v>4972.0001140912154</c:v>
                </c:pt>
              </c:numCache>
            </c:numRef>
          </c:val>
        </c:ser>
        <c:dLbls/>
        <c:marker val="1"/>
        <c:axId val="70351872"/>
        <c:axId val="73151232"/>
      </c:lineChart>
      <c:catAx>
        <c:axId val="7035187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73151232"/>
        <c:crosses val="autoZero"/>
        <c:auto val="1"/>
        <c:lblAlgn val="ctr"/>
        <c:lblOffset val="100"/>
      </c:catAx>
      <c:valAx>
        <c:axId val="73151232"/>
        <c:scaling>
          <c:orientation val="minMax"/>
        </c:scaling>
        <c:axPos val="l"/>
        <c:majorGridlines/>
        <c:numFmt formatCode="#,##0" sourceLinked="0"/>
        <c:majorTickMark val="none"/>
        <c:tickLblPos val="nextTo"/>
        <c:spPr>
          <a:ln w="9525">
            <a:noFill/>
          </a:ln>
        </c:spPr>
        <c:crossAx val="70351872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0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Shooting Victims by Year (2000-2014)</a:t>
            </a:r>
          </a:p>
        </c:rich>
      </c:tx>
    </c:title>
    <c:plotArea>
      <c:layout/>
      <c:lineChart>
        <c:grouping val="standard"/>
        <c:ser>
          <c:idx val="0"/>
          <c:order val="0"/>
          <c:tx>
            <c:v>Shooting Victims</c:v>
          </c:tx>
          <c:dLbls>
            <c:dLbl>
              <c:idx val="1"/>
              <c:layout>
                <c:manualLayout>
                  <c:x val="-3.9571985526970409E-2"/>
                  <c:y val="-2.625558467895200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8365760088519387E-2"/>
                  <c:y val="-3.029490539879076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3968872807744891E-2"/>
                  <c:y val="-2.4235924319032584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0747822526574671E-16"/>
                  <c:y val="-3.0133336454756816E-2"/>
                </c:manualLayout>
              </c:layout>
              <c:spPr/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3.3717778230930397E-2"/>
                  <c:y val="-4.0417538539731471E-2"/>
                </c:manualLayout>
              </c:layout>
              <c:spPr/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'Cumulative Pivot Table'!$B$20:$P$20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'Cumulative Pivot Table'!$B$32:$P$32</c:f>
              <c:numCache>
                <c:formatCode>General</c:formatCode>
                <c:ptCount val="15"/>
                <c:pt idx="0">
                  <c:v>133</c:v>
                </c:pt>
                <c:pt idx="1">
                  <c:v>155</c:v>
                </c:pt>
                <c:pt idx="2">
                  <c:v>171</c:v>
                </c:pt>
                <c:pt idx="3">
                  <c:v>241</c:v>
                </c:pt>
                <c:pt idx="4">
                  <c:v>194</c:v>
                </c:pt>
                <c:pt idx="5">
                  <c:v>230</c:v>
                </c:pt>
                <c:pt idx="6">
                  <c:v>268</c:v>
                </c:pt>
                <c:pt idx="7">
                  <c:v>199</c:v>
                </c:pt>
                <c:pt idx="8">
                  <c:v>184</c:v>
                </c:pt>
                <c:pt idx="9">
                  <c:v>153</c:v>
                </c:pt>
                <c:pt idx="10">
                  <c:v>171</c:v>
                </c:pt>
                <c:pt idx="11">
                  <c:v>143</c:v>
                </c:pt>
                <c:pt idx="12">
                  <c:v>218</c:v>
                </c:pt>
                <c:pt idx="13">
                  <c:v>228</c:v>
                </c:pt>
                <c:pt idx="14">
                  <c:v>187</c:v>
                </c:pt>
              </c:numCache>
            </c:numRef>
          </c:val>
        </c:ser>
        <c:dLbls/>
        <c:marker val="1"/>
        <c:axId val="72449408"/>
        <c:axId val="72463488"/>
      </c:lineChart>
      <c:catAx>
        <c:axId val="7244940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2463488"/>
        <c:crosses val="autoZero"/>
        <c:auto val="1"/>
        <c:lblAlgn val="ctr"/>
        <c:lblOffset val="100"/>
      </c:catAx>
      <c:valAx>
        <c:axId val="7246348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# of Shooting Victims</a:t>
                </a:r>
              </a:p>
            </c:rich>
          </c:tx>
        </c:title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244940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n-US" sz="2400" dirty="0"/>
              <a:t>Gun Recoveries by </a:t>
            </a:r>
            <a:r>
              <a:rPr lang="en-US" sz="2400" dirty="0" smtClean="0"/>
              <a:t>Year</a:t>
            </a:r>
            <a:r>
              <a:rPr lang="en-US" sz="2400" baseline="0" dirty="0" smtClean="0"/>
              <a:t> (</a:t>
            </a:r>
            <a:r>
              <a:rPr lang="en-US" sz="2400" dirty="0" smtClean="0"/>
              <a:t>2006-2014)</a:t>
            </a:r>
            <a:endParaRPr lang="en-US" sz="2400" dirty="0"/>
          </a:p>
        </c:rich>
      </c:tx>
    </c:title>
    <c:plotArea>
      <c:layout/>
      <c:lineChart>
        <c:grouping val="standard"/>
        <c:ser>
          <c:idx val="1"/>
          <c:order val="0"/>
          <c:spPr>
            <a:ln w="47625" cap="sq">
              <a:solidFill>
                <a:schemeClr val="accent1"/>
              </a:solidFill>
            </a:ln>
          </c:spPr>
          <c:marker>
            <c:symbol val="diamond"/>
            <c:size val="9"/>
            <c:spPr>
              <a:solidFill>
                <a:schemeClr val="accent1"/>
              </a:solidFill>
              <a:ln w="3175">
                <a:solidFill>
                  <a:srgbClr val="4F81BD"/>
                </a:solidFill>
                <a:round/>
              </a:ln>
            </c:spPr>
          </c:marker>
          <c:dPt>
            <c:idx val="0"/>
            <c:spPr>
              <a:ln w="28575">
                <a:solidFill>
                  <a:srgbClr val="0070C0"/>
                </a:solidFill>
              </a:ln>
            </c:spPr>
          </c:dPt>
          <c:dPt>
            <c:idx val="5"/>
            <c:marker>
              <c:spPr>
                <a:solidFill>
                  <a:schemeClr val="accent1"/>
                </a:solidFill>
                <a:ln w="3175" cap="rnd">
                  <a:solidFill>
                    <a:srgbClr val="4F81BD"/>
                  </a:solidFill>
                  <a:round/>
                </a:ln>
              </c:spPr>
            </c:marker>
          </c:dPt>
          <c:dLbls>
            <c:dLbl>
              <c:idx val="5"/>
              <c:layout>
                <c:manualLayout>
                  <c:x val="-3.1352887906555542E-2"/>
                  <c:y val="-5.6348042536747911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2884435067979488E-2"/>
                  <c:y val="-3.8955331055316275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dLblPos val="t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Guns!$B$4:$J$4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Guns!$B$5:$J$5</c:f>
              <c:numCache>
                <c:formatCode>General</c:formatCode>
                <c:ptCount val="9"/>
                <c:pt idx="0">
                  <c:v>1000</c:v>
                </c:pt>
                <c:pt idx="1">
                  <c:v>962</c:v>
                </c:pt>
                <c:pt idx="2">
                  <c:v>866</c:v>
                </c:pt>
                <c:pt idx="3">
                  <c:v>826</c:v>
                </c:pt>
                <c:pt idx="4">
                  <c:v>952</c:v>
                </c:pt>
                <c:pt idx="5">
                  <c:v>633</c:v>
                </c:pt>
                <c:pt idx="6">
                  <c:v>1081</c:v>
                </c:pt>
                <c:pt idx="7">
                  <c:v>1056</c:v>
                </c:pt>
                <c:pt idx="8">
                  <c:v>686</c:v>
                </c:pt>
              </c:numCache>
            </c:numRef>
          </c:val>
        </c:ser>
        <c:dLbls/>
        <c:marker val="1"/>
        <c:axId val="91094016"/>
        <c:axId val="90969216"/>
      </c:lineChart>
      <c:catAx>
        <c:axId val="910940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</c:title>
        <c:numFmt formatCode="General" sourceLinked="1"/>
        <c:majorTickMark val="none"/>
        <c:tickLblPos val="nextTo"/>
        <c:crossAx val="90969216"/>
        <c:crosses val="autoZero"/>
        <c:auto val="1"/>
        <c:lblAlgn val="ctr"/>
        <c:lblOffset val="100"/>
      </c:catAx>
      <c:valAx>
        <c:axId val="9096921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# of Firearms Recovered</a:t>
                </a:r>
              </a:p>
            </c:rich>
          </c:tx>
        </c:title>
        <c:numFmt formatCode="General" sourceLinked="1"/>
        <c:majorTickMark val="none"/>
        <c:tickLblPos val="nextTo"/>
        <c:crossAx val="91094016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Rochester Homicide: 1985-2014</a:t>
            </a:r>
          </a:p>
        </c:rich>
      </c:tx>
    </c:title>
    <c:plotArea>
      <c:layout/>
      <c:lineChart>
        <c:grouping val="standard"/>
        <c:ser>
          <c:idx val="0"/>
          <c:order val="0"/>
          <c:tx>
            <c:v>Homicides</c:v>
          </c:tx>
          <c:dLbls>
            <c:dLbl>
              <c:idx val="1"/>
              <c:layout>
                <c:manualLayout>
                  <c:x val="-2.9299952612517593E-3"/>
                  <c:y val="-2.017880005732685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0254983414381155E-2"/>
                  <c:y val="-2.017880005732685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5.8599905225034639E-3"/>
                  <c:y val="-1.816092005159424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4.3949928918777456E-3"/>
                  <c:y val="1.412516004012880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2.9299952612518668E-3"/>
                  <c:y val="8.0715200229308174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1"/>
              <c:layout>
                <c:manualLayout>
                  <c:x val="-5.8599905225035177E-3"/>
                  <c:y val="1.41251600401287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3"/>
              <c:layout>
                <c:manualLayout>
                  <c:x val="-3.6666666281714805E-2"/>
                  <c:y val="1.010101010101010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4"/>
              <c:layout>
                <c:manualLayout>
                  <c:x val="-1.464997630625987E-3"/>
                  <c:y val="4.0357600114652257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8"/>
              <c:layout>
                <c:manualLayout>
                  <c:x val="-4.3949928918777456E-3"/>
                  <c:y val="6.0536400171980588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Data!$A$2:$A$31</c:f>
              <c:numCache>
                <c:formatCode>General</c:formatCode>
                <c:ptCount val="30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</c:numCache>
            </c:numRef>
          </c:cat>
          <c:val>
            <c:numRef>
              <c:f>Data!$C$2:$C$31</c:f>
              <c:numCache>
                <c:formatCode>_(* #,##0_);_(* \(#,##0\);_(* "-"??_);_(@_)</c:formatCode>
                <c:ptCount val="30"/>
                <c:pt idx="0">
                  <c:v>26</c:v>
                </c:pt>
                <c:pt idx="1">
                  <c:v>38</c:v>
                </c:pt>
                <c:pt idx="2">
                  <c:v>29</c:v>
                </c:pt>
                <c:pt idx="3">
                  <c:v>36</c:v>
                </c:pt>
                <c:pt idx="4">
                  <c:v>36</c:v>
                </c:pt>
                <c:pt idx="5">
                  <c:v>40</c:v>
                </c:pt>
                <c:pt idx="6">
                  <c:v>64</c:v>
                </c:pt>
                <c:pt idx="7">
                  <c:v>49</c:v>
                </c:pt>
                <c:pt idx="8">
                  <c:v>64</c:v>
                </c:pt>
                <c:pt idx="9">
                  <c:v>62</c:v>
                </c:pt>
                <c:pt idx="10">
                  <c:v>50</c:v>
                </c:pt>
                <c:pt idx="11">
                  <c:v>51</c:v>
                </c:pt>
                <c:pt idx="12">
                  <c:v>53</c:v>
                </c:pt>
                <c:pt idx="13">
                  <c:v>46</c:v>
                </c:pt>
                <c:pt idx="14">
                  <c:v>27</c:v>
                </c:pt>
                <c:pt idx="15">
                  <c:v>39</c:v>
                </c:pt>
                <c:pt idx="16">
                  <c:v>40</c:v>
                </c:pt>
                <c:pt idx="17">
                  <c:v>42</c:v>
                </c:pt>
                <c:pt idx="18">
                  <c:v>58</c:v>
                </c:pt>
                <c:pt idx="19">
                  <c:v>36</c:v>
                </c:pt>
                <c:pt idx="20">
                  <c:v>53</c:v>
                </c:pt>
                <c:pt idx="21">
                  <c:v>49</c:v>
                </c:pt>
                <c:pt idx="22">
                  <c:v>50</c:v>
                </c:pt>
                <c:pt idx="23">
                  <c:v>42</c:v>
                </c:pt>
                <c:pt idx="24">
                  <c:v>28</c:v>
                </c:pt>
                <c:pt idx="25">
                  <c:v>41</c:v>
                </c:pt>
                <c:pt idx="26">
                  <c:v>31</c:v>
                </c:pt>
                <c:pt idx="27">
                  <c:v>36</c:v>
                </c:pt>
                <c:pt idx="28">
                  <c:v>42</c:v>
                </c:pt>
                <c:pt idx="29">
                  <c:v>34</c:v>
                </c:pt>
              </c:numCache>
            </c:numRef>
          </c:val>
        </c:ser>
        <c:ser>
          <c:idx val="1"/>
          <c:order val="1"/>
          <c:tx>
            <c:v>Rolling Average</c:v>
          </c:tx>
          <c:spPr>
            <a:ln w="38100"/>
          </c:spPr>
          <c:marker>
            <c:symbol val="none"/>
          </c:marker>
          <c:cat>
            <c:numRef>
              <c:f>Data!$A$2:$A$31</c:f>
              <c:numCache>
                <c:formatCode>General</c:formatCode>
                <c:ptCount val="30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</c:numCache>
            </c:numRef>
          </c:cat>
          <c:val>
            <c:numRef>
              <c:f>Data!$M$2:$M$31</c:f>
              <c:numCache>
                <c:formatCode>#,##0.0_);\(#,##0.0\)</c:formatCode>
                <c:ptCount val="30"/>
                <c:pt idx="0">
                  <c:v>26</c:v>
                </c:pt>
                <c:pt idx="1">
                  <c:v>32</c:v>
                </c:pt>
                <c:pt idx="2">
                  <c:v>31</c:v>
                </c:pt>
                <c:pt idx="3">
                  <c:v>32.25</c:v>
                </c:pt>
                <c:pt idx="4">
                  <c:v>33</c:v>
                </c:pt>
                <c:pt idx="5">
                  <c:v>34.16666666666665</c:v>
                </c:pt>
                <c:pt idx="6">
                  <c:v>38.428571428571438</c:v>
                </c:pt>
                <c:pt idx="7">
                  <c:v>39.75</c:v>
                </c:pt>
                <c:pt idx="8">
                  <c:v>42.444444444444429</c:v>
                </c:pt>
                <c:pt idx="9">
                  <c:v>44.4</c:v>
                </c:pt>
                <c:pt idx="10">
                  <c:v>44.909090909090907</c:v>
                </c:pt>
                <c:pt idx="11">
                  <c:v>45.416666666666643</c:v>
                </c:pt>
                <c:pt idx="12">
                  <c:v>46</c:v>
                </c:pt>
                <c:pt idx="13">
                  <c:v>46</c:v>
                </c:pt>
                <c:pt idx="14">
                  <c:v>44.733333333333341</c:v>
                </c:pt>
                <c:pt idx="15">
                  <c:v>44.375</c:v>
                </c:pt>
                <c:pt idx="16">
                  <c:v>44.117647058823515</c:v>
                </c:pt>
                <c:pt idx="17">
                  <c:v>44</c:v>
                </c:pt>
                <c:pt idx="18">
                  <c:v>44.73684210526315</c:v>
                </c:pt>
                <c:pt idx="19">
                  <c:v>44.3</c:v>
                </c:pt>
                <c:pt idx="20">
                  <c:v>44.714285714285715</c:v>
                </c:pt>
                <c:pt idx="21">
                  <c:v>44.909090909090907</c:v>
                </c:pt>
                <c:pt idx="22">
                  <c:v>45.130434782608695</c:v>
                </c:pt>
                <c:pt idx="23">
                  <c:v>45</c:v>
                </c:pt>
                <c:pt idx="24">
                  <c:v>44.32</c:v>
                </c:pt>
                <c:pt idx="25">
                  <c:v>44.192307692307693</c:v>
                </c:pt>
                <c:pt idx="26">
                  <c:v>43.703703703703702</c:v>
                </c:pt>
                <c:pt idx="27">
                  <c:v>43.428571428571438</c:v>
                </c:pt>
                <c:pt idx="28">
                  <c:v>43.379310344827594</c:v>
                </c:pt>
                <c:pt idx="29">
                  <c:v>43.066666666666656</c:v>
                </c:pt>
              </c:numCache>
            </c:numRef>
          </c:val>
        </c:ser>
        <c:dLbls/>
        <c:marker val="1"/>
        <c:axId val="73230976"/>
        <c:axId val="73245056"/>
      </c:lineChart>
      <c:catAx>
        <c:axId val="7323097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73245056"/>
        <c:crosses val="autoZero"/>
        <c:auto val="1"/>
        <c:lblAlgn val="ctr"/>
        <c:lblOffset val="100"/>
      </c:catAx>
      <c:valAx>
        <c:axId val="73245056"/>
        <c:scaling>
          <c:orientation val="minMax"/>
          <c:min val="20"/>
        </c:scaling>
        <c:axPos val="l"/>
        <c:majorGridlines/>
        <c:numFmt formatCode="_(* #,##0_);_(* \(#,##0\);_(* &quot;-&quot;??_);_(@_)" sourceLinked="1"/>
        <c:majorTickMark val="none"/>
        <c:tickLblPos val="nextTo"/>
        <c:spPr>
          <a:ln w="9525">
            <a:noFill/>
          </a:ln>
        </c:spPr>
        <c:crossAx val="73230976"/>
        <c:crosses val="autoZero"/>
        <c:crossBetween val="between"/>
      </c:valAx>
    </c:plotArea>
    <c:legend>
      <c:legendPos val="b"/>
    </c:legend>
    <c:plotVisOnly val="1"/>
    <c:dispBlanksAs val="gap"/>
  </c:chart>
  <c:spPr>
    <a:ln>
      <a:noFill/>
    </a:ln>
  </c:spPr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0.83606</cdr:x>
      <cdr:y>0.42074</cdr:y>
    </cdr:from>
    <cdr:to>
      <cdr:x>0.99026</cdr:x>
      <cdr:y>0.49077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47805" y="2648009"/>
          <a:ext cx="1336753" cy="440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Long</a:t>
          </a:r>
          <a:r>
            <a:rPr lang="en-US" sz="1100" baseline="0"/>
            <a:t>-Term Average (1985-2014): 43.1</a:t>
          </a:r>
          <a:endParaRPr lang="en-US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1" cy="480060"/>
          </a:xfrm>
          <a:prstGeom prst="rect">
            <a:avLst/>
          </a:prstGeom>
        </p:spPr>
        <p:txBody>
          <a:bodyPr vert="horz" lIns="96520" tIns="48260" rIns="96520" bIns="4826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1" cy="480060"/>
          </a:xfrm>
          <a:prstGeom prst="rect">
            <a:avLst/>
          </a:prstGeom>
        </p:spPr>
        <p:txBody>
          <a:bodyPr vert="horz" lIns="96520" tIns="48260" rIns="96520" bIns="48260" rtlCol="0"/>
          <a:lstStyle>
            <a:lvl1pPr algn="r">
              <a:defRPr sz="1200"/>
            </a:lvl1pPr>
          </a:lstStyle>
          <a:p>
            <a:fld id="{9CAF0A8F-D7E7-4D08-8D84-754303D703A6}" type="datetimeFigureOut">
              <a:rPr lang="en-US" smtClean="0"/>
              <a:pPr/>
              <a:t>2/19/2015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4"/>
            <a:ext cx="3169921" cy="480060"/>
          </a:xfrm>
          <a:prstGeom prst="rect">
            <a:avLst/>
          </a:prstGeom>
        </p:spPr>
        <p:txBody>
          <a:bodyPr vert="horz" lIns="96520" tIns="48260" rIns="96520" bIns="4826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1" cy="480060"/>
          </a:xfrm>
          <a:prstGeom prst="rect">
            <a:avLst/>
          </a:prstGeom>
        </p:spPr>
        <p:txBody>
          <a:bodyPr vert="horz" lIns="96520" tIns="48260" rIns="96520" bIns="48260" rtlCol="0" anchor="b"/>
          <a:lstStyle>
            <a:lvl1pPr algn="r">
              <a:defRPr sz="1200"/>
            </a:lvl1pPr>
          </a:lstStyle>
          <a:p>
            <a:fld id="{A410A0A7-99CC-467D-9BF1-A00B8C9405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1045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1" cy="480060"/>
          </a:xfrm>
          <a:prstGeom prst="rect">
            <a:avLst/>
          </a:prstGeom>
        </p:spPr>
        <p:txBody>
          <a:bodyPr vert="horz" lIns="96520" tIns="48260" rIns="96520" bIns="4826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1" cy="480060"/>
          </a:xfrm>
          <a:prstGeom prst="rect">
            <a:avLst/>
          </a:prstGeom>
        </p:spPr>
        <p:txBody>
          <a:bodyPr vert="horz" lIns="96520" tIns="48260" rIns="96520" bIns="48260" rtlCol="0"/>
          <a:lstStyle>
            <a:lvl1pPr algn="r">
              <a:defRPr sz="1200"/>
            </a:lvl1pPr>
          </a:lstStyle>
          <a:p>
            <a:fld id="{07ED109F-B8AA-4D8F-9DE0-58A3D8ECE3E2}" type="datetimeFigureOut">
              <a:rPr lang="en-US" smtClean="0"/>
              <a:pPr/>
              <a:t>2/19/2015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20" tIns="48260" rIns="96520" bIns="4826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520" tIns="48260" rIns="96520" bIns="4826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1" cy="480060"/>
          </a:xfrm>
          <a:prstGeom prst="rect">
            <a:avLst/>
          </a:prstGeom>
        </p:spPr>
        <p:txBody>
          <a:bodyPr vert="horz" lIns="96520" tIns="48260" rIns="96520" bIns="4826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1" cy="480060"/>
          </a:xfrm>
          <a:prstGeom prst="rect">
            <a:avLst/>
          </a:prstGeom>
        </p:spPr>
        <p:txBody>
          <a:bodyPr vert="horz" lIns="96520" tIns="48260" rIns="96520" bIns="48260" rtlCol="0" anchor="b"/>
          <a:lstStyle>
            <a:lvl1pPr algn="r">
              <a:defRPr sz="1200"/>
            </a:lvl1pPr>
          </a:lstStyle>
          <a:p>
            <a:fld id="{9CB618B2-C249-417D-BE88-9C9FB99B2D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8792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2/19/2015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76600"/>
            <a:ext cx="8915400" cy="167335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2014 Crime Stats  for Rochester, NY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8458200" cy="1499616"/>
          </a:xfrm>
        </p:spPr>
        <p:txBody>
          <a:bodyPr/>
          <a:lstStyle/>
          <a:p>
            <a:r>
              <a:rPr lang="en-US" smtClean="0"/>
              <a:t>February 19,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5638800"/>
            <a:ext cx="9144000" cy="762000"/>
          </a:xfrm>
          <a:prstGeom prst="rect">
            <a:avLst/>
          </a:prstGeo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Chief</a:t>
            </a:r>
            <a:r>
              <a:rPr kumimoji="0" lang="en-US" sz="4000" b="1" i="1" u="none" strike="noStrike" kern="120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Michael Ciminelli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34600965"/>
              </p:ext>
            </p:extLst>
          </p:nvPr>
        </p:nvGraphicFramePr>
        <p:xfrm>
          <a:off x="242454" y="286471"/>
          <a:ext cx="8659091" cy="6285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463671"/>
            <a:ext cx="5867400" cy="5155533"/>
          </a:xfrm>
        </p:spPr>
        <p:txBody>
          <a:bodyPr>
            <a:normAutofit fontScale="25000" lnSpcReduction="20000"/>
          </a:bodyPr>
          <a:lstStyle/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sz="2800" dirty="0"/>
          </a:p>
          <a:p>
            <a:r>
              <a:rPr lang="en-US" sz="8000" dirty="0" smtClean="0"/>
              <a:t>Up 27.9</a:t>
            </a:r>
            <a:r>
              <a:rPr lang="en-US" sz="8000" dirty="0"/>
              <a:t>% from 2013 and </a:t>
            </a:r>
            <a:r>
              <a:rPr lang="en-US" sz="8000" dirty="0" smtClean="0"/>
              <a:t>12.5% </a:t>
            </a:r>
            <a:r>
              <a:rPr lang="en-US" sz="8000" dirty="0"/>
              <a:t>from the </a:t>
            </a:r>
            <a:r>
              <a:rPr lang="en-US" sz="8000" dirty="0" smtClean="0"/>
              <a:t>5-yr </a:t>
            </a:r>
            <a:r>
              <a:rPr lang="en-US" sz="8000" dirty="0"/>
              <a:t>avg.</a:t>
            </a:r>
          </a:p>
          <a:p>
            <a:pPr lvl="1">
              <a:lnSpc>
                <a:spcPct val="120000"/>
              </a:lnSpc>
            </a:pPr>
            <a:r>
              <a:rPr lang="en-US" sz="6000" dirty="0"/>
              <a:t>Double-digit increase (year to year) for </a:t>
            </a:r>
            <a:r>
              <a:rPr lang="en-US" sz="6000" dirty="0" smtClean="0"/>
              <a:t>Q2,Q3,Q4</a:t>
            </a:r>
          </a:p>
          <a:p>
            <a:pPr lvl="1">
              <a:lnSpc>
                <a:spcPct val="120000"/>
              </a:lnSpc>
            </a:pPr>
            <a:r>
              <a:rPr lang="en-US" sz="6000" dirty="0" smtClean="0"/>
              <a:t>Increase from 2013 primarily in NE (59.3%)  and NW (30.4%) quadrants </a:t>
            </a:r>
            <a:endParaRPr lang="en-US" sz="6000" dirty="0"/>
          </a:p>
          <a:p>
            <a:pPr lvl="1">
              <a:lnSpc>
                <a:spcPct val="120000"/>
              </a:lnSpc>
            </a:pPr>
            <a:r>
              <a:rPr lang="en-US" sz="6000" dirty="0" smtClean="0"/>
              <a:t>No </a:t>
            </a:r>
            <a:r>
              <a:rPr lang="en-US" sz="6000" dirty="0"/>
              <a:t>abnormal monthly, weekly, or hourly </a:t>
            </a:r>
            <a:r>
              <a:rPr lang="en-US" sz="6000" dirty="0" smtClean="0"/>
              <a:t>patterns</a:t>
            </a:r>
            <a:endParaRPr lang="en-US" sz="6000" b="1" dirty="0" smtClean="0"/>
          </a:p>
          <a:p>
            <a:endParaRPr lang="en-US" sz="4000" b="1" dirty="0"/>
          </a:p>
          <a:p>
            <a:r>
              <a:rPr lang="en-US" sz="8000" dirty="0" smtClean="0"/>
              <a:t>Weapon </a:t>
            </a:r>
            <a:r>
              <a:rPr lang="en-US" sz="8000" dirty="0"/>
              <a:t>Type: </a:t>
            </a:r>
            <a:endParaRPr lang="en-US" sz="8000" dirty="0" smtClean="0"/>
          </a:p>
          <a:p>
            <a:pPr lvl="1">
              <a:lnSpc>
                <a:spcPct val="120000"/>
              </a:lnSpc>
            </a:pPr>
            <a:r>
              <a:rPr lang="en-US" sz="6000" dirty="0" smtClean="0"/>
              <a:t>91.8% involved no weapon (physical only) </a:t>
            </a:r>
          </a:p>
          <a:p>
            <a:pPr lvl="1">
              <a:lnSpc>
                <a:spcPct val="120000"/>
              </a:lnSpc>
            </a:pPr>
            <a:r>
              <a:rPr lang="en-US" sz="6000" dirty="0" smtClean="0"/>
              <a:t>3.6% </a:t>
            </a:r>
            <a:r>
              <a:rPr lang="en-US" sz="6000" dirty="0"/>
              <a:t>involved a </a:t>
            </a:r>
            <a:r>
              <a:rPr lang="en-US" sz="6000" dirty="0" smtClean="0"/>
              <a:t>firearm </a:t>
            </a:r>
          </a:p>
          <a:p>
            <a:pPr lvl="1">
              <a:lnSpc>
                <a:spcPct val="120000"/>
              </a:lnSpc>
            </a:pPr>
            <a:r>
              <a:rPr lang="en-US" sz="6000" dirty="0" smtClean="0"/>
              <a:t>3.6%  </a:t>
            </a:r>
            <a:r>
              <a:rPr lang="en-US" sz="6000" dirty="0"/>
              <a:t>involved a </a:t>
            </a:r>
            <a:r>
              <a:rPr lang="en-US" sz="6000" dirty="0" smtClean="0"/>
              <a:t>knife</a:t>
            </a:r>
            <a:endParaRPr lang="en-US" sz="6000" dirty="0"/>
          </a:p>
          <a:p>
            <a:pPr marL="118872" indent="0">
              <a:buNone/>
            </a:pPr>
            <a:endParaRPr lang="en-US" sz="4600" dirty="0"/>
          </a:p>
          <a:p>
            <a:r>
              <a:rPr lang="en-US" sz="8000" dirty="0" smtClean="0"/>
              <a:t>Non-Random Violence: </a:t>
            </a:r>
            <a:endParaRPr lang="en-US" sz="8000" dirty="0"/>
          </a:p>
          <a:p>
            <a:pPr lvl="1">
              <a:lnSpc>
                <a:spcPct val="120000"/>
              </a:lnSpc>
            </a:pPr>
            <a:r>
              <a:rPr lang="en-US" sz="6000" dirty="0"/>
              <a:t>72.1% of cases involved a suspect known to the victim</a:t>
            </a:r>
          </a:p>
          <a:p>
            <a:pPr lvl="1">
              <a:lnSpc>
                <a:spcPct val="120000"/>
              </a:lnSpc>
            </a:pPr>
            <a:r>
              <a:rPr lang="en-US" sz="6000" dirty="0"/>
              <a:t>Cases involving a stranger down 6.7% from 2013 and 25.7% from 5-yr </a:t>
            </a:r>
            <a:r>
              <a:rPr lang="en-US" sz="6000" dirty="0" smtClean="0"/>
              <a:t>average</a:t>
            </a:r>
          </a:p>
          <a:p>
            <a:pPr>
              <a:lnSpc>
                <a:spcPct val="120000"/>
              </a:lnSpc>
            </a:pPr>
            <a:endParaRPr lang="en-US" sz="4900" dirty="0" smtClean="0"/>
          </a:p>
          <a:p>
            <a:r>
              <a:rPr lang="en-US" sz="8000" dirty="0" smtClean="0"/>
              <a:t>71.9% </a:t>
            </a:r>
            <a:r>
              <a:rPr lang="en-US" sz="8000" dirty="0"/>
              <a:t>of cases occurred </a:t>
            </a:r>
            <a:r>
              <a:rPr lang="en-US" sz="8000" dirty="0" smtClean="0"/>
              <a:t>indoors </a:t>
            </a:r>
            <a:endParaRPr lang="en-US" sz="8000" dirty="0"/>
          </a:p>
          <a:p>
            <a:pPr lvl="1"/>
            <a:r>
              <a:rPr lang="en-US" sz="6000" dirty="0" smtClean="0"/>
              <a:t>81.1% in 2013</a:t>
            </a:r>
          </a:p>
          <a:p>
            <a:pPr lvl="1"/>
            <a:r>
              <a:rPr lang="en-US" sz="6000" dirty="0" smtClean="0"/>
              <a:t>5-yr. average is 79.8% </a:t>
            </a:r>
            <a:endParaRPr lang="en-US" sz="60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76999"/>
            <a:ext cx="8839200" cy="274320"/>
          </a:xfrm>
        </p:spPr>
        <p:txBody>
          <a:bodyPr/>
          <a:lstStyle/>
          <a:p>
            <a:pPr algn="ctr"/>
            <a:r>
              <a:rPr lang="en-US" sz="1600" b="1" dirty="0" smtClean="0"/>
              <a:t>Public Safety - Community Engagement - Morale - Teamwork - Leadership Development</a:t>
            </a:r>
            <a:endParaRPr lang="en-US" sz="1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600200"/>
            <a:ext cx="2514600" cy="38862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Robbery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583079"/>
            <a:ext cx="5943600" cy="5168240"/>
          </a:xfrm>
        </p:spPr>
        <p:txBody>
          <a:bodyPr>
            <a:noAutofit/>
          </a:bodyPr>
          <a:lstStyle/>
          <a:p>
            <a:r>
              <a:rPr lang="en-US" sz="2000" dirty="0" smtClean="0"/>
              <a:t>Lowest Citywide robbery total in 25 years</a:t>
            </a:r>
          </a:p>
          <a:p>
            <a:pPr marL="118872" indent="0">
              <a:buNone/>
            </a:pPr>
            <a:endParaRPr lang="en-US" sz="800" dirty="0" smtClean="0"/>
          </a:p>
          <a:p>
            <a:r>
              <a:rPr lang="en-US" sz="2000" dirty="0" smtClean="0"/>
              <a:t>Down 20.9% from 2013 and 14.3% from the             5-yr avg.</a:t>
            </a:r>
          </a:p>
          <a:p>
            <a:pPr lvl="1"/>
            <a:r>
              <a:rPr lang="en-US" sz="1800" dirty="0"/>
              <a:t>All quadrants observed double-digit decreases</a:t>
            </a:r>
          </a:p>
          <a:p>
            <a:pPr lvl="1"/>
            <a:r>
              <a:rPr lang="en-US" sz="1800" dirty="0" smtClean="0"/>
              <a:t>Double-digit </a:t>
            </a:r>
            <a:r>
              <a:rPr lang="en-US" sz="1800" dirty="0"/>
              <a:t>decrease (year to year) for </a:t>
            </a:r>
            <a:r>
              <a:rPr lang="en-US" sz="1800" dirty="0" smtClean="0"/>
              <a:t>Q1,Q2,Q4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r>
              <a:rPr lang="en-US" sz="2000" dirty="0" smtClean="0"/>
              <a:t>Weapon Type:</a:t>
            </a:r>
          </a:p>
          <a:p>
            <a:pPr lvl="1"/>
            <a:r>
              <a:rPr lang="en-US" sz="1800" dirty="0" smtClean="0"/>
              <a:t>45.6% involved a firearm</a:t>
            </a:r>
          </a:p>
          <a:p>
            <a:pPr lvl="1"/>
            <a:r>
              <a:rPr lang="en-US" sz="1800" dirty="0" smtClean="0"/>
              <a:t>28.7% involved no weapon</a:t>
            </a:r>
          </a:p>
          <a:p>
            <a:pPr lvl="1"/>
            <a:r>
              <a:rPr lang="en-US" sz="1800" dirty="0" smtClean="0"/>
              <a:t>10.0% involved a knife</a:t>
            </a:r>
          </a:p>
          <a:p>
            <a:pPr marL="457200" lvl="1" indent="0">
              <a:buNone/>
            </a:pPr>
            <a:endParaRPr lang="en-US" sz="8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91.4% </a:t>
            </a:r>
            <a:r>
              <a:rPr lang="en-US" sz="2000" dirty="0"/>
              <a:t>of cases involved a suspect unknown to </a:t>
            </a:r>
            <a:r>
              <a:rPr lang="en-US" sz="2000" dirty="0" smtClean="0"/>
              <a:t>    the victim</a:t>
            </a:r>
          </a:p>
          <a:p>
            <a:pPr marL="118872" indent="0">
              <a:buNone/>
            </a:pPr>
            <a:endParaRPr lang="en-US" sz="800" dirty="0" smtClean="0"/>
          </a:p>
          <a:p>
            <a:r>
              <a:rPr lang="en-US" sz="2000" dirty="0" smtClean="0"/>
              <a:t>75.4% of cases occurred outdoors </a:t>
            </a:r>
          </a:p>
          <a:p>
            <a:pPr lvl="1"/>
            <a:r>
              <a:rPr lang="en-US" sz="1800" dirty="0"/>
              <a:t>Consistent level over past 5 years</a:t>
            </a:r>
          </a:p>
          <a:p>
            <a:pPr lvl="1"/>
            <a:endParaRPr lang="en-US" sz="1800" dirty="0" smtClean="0"/>
          </a:p>
          <a:p>
            <a:pPr marL="457200" lvl="1" indent="0">
              <a:buNone/>
            </a:pPr>
            <a:endParaRPr lang="en-US" sz="600" dirty="0" smtClean="0"/>
          </a:p>
          <a:p>
            <a:endParaRPr lang="en-US" sz="1800" dirty="0" smtClean="0"/>
          </a:p>
          <a:p>
            <a:endParaRPr lang="en-US" sz="1800" dirty="0"/>
          </a:p>
          <a:p>
            <a:pPr lvl="2">
              <a:buNone/>
            </a:pPr>
            <a:endParaRPr lang="en-US" sz="16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76999"/>
            <a:ext cx="8839200" cy="274320"/>
          </a:xfrm>
        </p:spPr>
        <p:txBody>
          <a:bodyPr/>
          <a:lstStyle/>
          <a:p>
            <a:pPr algn="ctr"/>
            <a:r>
              <a:rPr lang="en-US" sz="1600" b="1" dirty="0" smtClean="0"/>
              <a:t>Public Safety - Community </a:t>
            </a:r>
            <a:r>
              <a:rPr lang="en-US" sz="1600" b="1" dirty="0" smtClean="0">
                <a:solidFill>
                  <a:schemeClr val="tx1"/>
                </a:solidFill>
              </a:rPr>
              <a:t>Engagement - Morale - Teamwork </a:t>
            </a:r>
            <a:r>
              <a:rPr lang="en-US" sz="1600" b="1" dirty="0" smtClean="0"/>
              <a:t>- Leadership Development</a:t>
            </a:r>
            <a:endParaRPr lang="en-US" sz="1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828800"/>
            <a:ext cx="2831757" cy="37338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Aggravated Assault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1523999"/>
            <a:ext cx="5791200" cy="4952999"/>
          </a:xfrm>
        </p:spPr>
        <p:txBody>
          <a:bodyPr>
            <a:noAutofit/>
          </a:bodyPr>
          <a:lstStyle/>
          <a:p>
            <a:r>
              <a:rPr lang="en-US" sz="1800" dirty="0"/>
              <a:t>Lowest Citywide </a:t>
            </a:r>
            <a:r>
              <a:rPr lang="en-US" sz="1800" dirty="0" smtClean="0"/>
              <a:t>Agg. Aslt. </a:t>
            </a:r>
            <a:r>
              <a:rPr lang="en-US" sz="1800" dirty="0"/>
              <a:t>total in 25 years</a:t>
            </a:r>
          </a:p>
          <a:p>
            <a:pPr marL="118872" indent="0">
              <a:buNone/>
            </a:pPr>
            <a:endParaRPr lang="en-US" sz="1000" dirty="0"/>
          </a:p>
          <a:p>
            <a:r>
              <a:rPr lang="en-US" sz="1800" dirty="0"/>
              <a:t>Down </a:t>
            </a:r>
            <a:r>
              <a:rPr lang="en-US" sz="1800" dirty="0" smtClean="0"/>
              <a:t>17.1% </a:t>
            </a:r>
            <a:r>
              <a:rPr lang="en-US" sz="1800" dirty="0"/>
              <a:t>from 2013 and </a:t>
            </a:r>
            <a:r>
              <a:rPr lang="en-US" sz="1800" dirty="0" smtClean="0"/>
              <a:t>29.6% </a:t>
            </a:r>
            <a:r>
              <a:rPr lang="en-US" sz="1800" dirty="0"/>
              <a:t>from the 5-yr avg</a:t>
            </a:r>
            <a:r>
              <a:rPr lang="en-US" sz="1800" dirty="0" smtClean="0"/>
              <a:t>.</a:t>
            </a:r>
          </a:p>
          <a:p>
            <a:pPr marL="118872" indent="0">
              <a:buNone/>
            </a:pPr>
            <a:endParaRPr lang="en-US" sz="1000" dirty="0" smtClean="0"/>
          </a:p>
          <a:p>
            <a:r>
              <a:rPr lang="en-US" sz="1800" dirty="0" smtClean="0"/>
              <a:t>55.6% </a:t>
            </a:r>
            <a:r>
              <a:rPr lang="en-US" sz="1800" dirty="0"/>
              <a:t>of all aggravated assaults involve a threat of violence with a weapon (Menacing 2</a:t>
            </a:r>
            <a:r>
              <a:rPr lang="en-US" sz="1800" baseline="30000" dirty="0"/>
              <a:t>nd</a:t>
            </a:r>
            <a:r>
              <a:rPr lang="en-US" sz="1800" dirty="0"/>
              <a:t>)</a:t>
            </a:r>
          </a:p>
          <a:p>
            <a:pPr lvl="1"/>
            <a:r>
              <a:rPr lang="en-US" sz="1400" dirty="0"/>
              <a:t>Indicative of interpersonal disputes</a:t>
            </a:r>
          </a:p>
          <a:p>
            <a:pPr lvl="1"/>
            <a:r>
              <a:rPr lang="en-US" sz="1400" dirty="0"/>
              <a:t>No actual injury occurs</a:t>
            </a:r>
          </a:p>
          <a:p>
            <a:pPr lvl="1"/>
            <a:r>
              <a:rPr lang="en-US" sz="1400" dirty="0"/>
              <a:t>Consistent level over past 5 </a:t>
            </a:r>
            <a:r>
              <a:rPr lang="en-US" sz="1400" dirty="0" smtClean="0"/>
              <a:t>years</a:t>
            </a:r>
            <a:endParaRPr lang="en-US" sz="1400" dirty="0"/>
          </a:p>
          <a:p>
            <a:endParaRPr lang="en-US" sz="1000" dirty="0" smtClean="0">
              <a:solidFill>
                <a:srgbClr val="FF0000"/>
              </a:solidFill>
            </a:endParaRPr>
          </a:p>
          <a:p>
            <a:r>
              <a:rPr lang="en-US" sz="1800" dirty="0"/>
              <a:t>Weapon t</a:t>
            </a:r>
            <a:r>
              <a:rPr lang="en-US" sz="1800" dirty="0" smtClean="0"/>
              <a:t>ype in physical assaults:</a:t>
            </a:r>
            <a:endParaRPr lang="en-US" sz="1800" dirty="0"/>
          </a:p>
          <a:p>
            <a:pPr lvl="1"/>
            <a:r>
              <a:rPr lang="en-US" sz="1400" dirty="0"/>
              <a:t>37.6% involved a </a:t>
            </a:r>
            <a:r>
              <a:rPr lang="en-US" sz="1400" dirty="0" smtClean="0"/>
              <a:t>knife</a:t>
            </a:r>
          </a:p>
          <a:p>
            <a:pPr lvl="1"/>
            <a:r>
              <a:rPr lang="en-US" sz="1400" dirty="0" smtClean="0"/>
              <a:t>31.8% </a:t>
            </a:r>
            <a:r>
              <a:rPr lang="en-US" sz="1400" dirty="0"/>
              <a:t>involved a firearm</a:t>
            </a:r>
          </a:p>
          <a:p>
            <a:pPr lvl="1"/>
            <a:r>
              <a:rPr lang="en-US" sz="1400" dirty="0" smtClean="0"/>
              <a:t>9.6% </a:t>
            </a:r>
            <a:r>
              <a:rPr lang="en-US" sz="1400" dirty="0"/>
              <a:t>involved </a:t>
            </a:r>
            <a:r>
              <a:rPr lang="en-US" sz="1400" dirty="0" smtClean="0"/>
              <a:t>no weapon</a:t>
            </a:r>
            <a:endParaRPr lang="en-US" sz="1400" dirty="0"/>
          </a:p>
          <a:p>
            <a:pPr marL="118872" indent="0">
              <a:buNone/>
            </a:pPr>
            <a:endParaRPr lang="en-US" sz="1000" b="1" dirty="0" smtClean="0">
              <a:solidFill>
                <a:srgbClr val="FF0000"/>
              </a:solidFill>
            </a:endParaRPr>
          </a:p>
          <a:p>
            <a:r>
              <a:rPr lang="en-US" sz="1800" dirty="0" smtClean="0"/>
              <a:t>Non-Random Violence: </a:t>
            </a:r>
            <a:r>
              <a:rPr lang="en-US" sz="1400" dirty="0" smtClean="0"/>
              <a:t>56.7% of </a:t>
            </a:r>
            <a:r>
              <a:rPr lang="en-US" sz="1400" dirty="0"/>
              <a:t> </a:t>
            </a:r>
            <a:r>
              <a:rPr lang="en-US" sz="1400" dirty="0" smtClean="0"/>
              <a:t>aggravated assaults involve a victim and suspect who know each other (acquaintance or intra-family)</a:t>
            </a:r>
          </a:p>
          <a:p>
            <a:pPr lvl="1"/>
            <a:r>
              <a:rPr lang="en-US" sz="1400" dirty="0" smtClean="0"/>
              <a:t>8.6% of all aggravated assaults occur within the family</a:t>
            </a:r>
          </a:p>
          <a:p>
            <a:pPr lvl="1"/>
            <a:r>
              <a:rPr lang="en-US" sz="1400" dirty="0" smtClean="0"/>
              <a:t>17.5% of all aggravated assaults involve an intimate partner</a:t>
            </a:r>
          </a:p>
          <a:p>
            <a:pPr lvl="1"/>
            <a:r>
              <a:rPr lang="en-US" sz="1400" dirty="0" smtClean="0"/>
              <a:t>Relationship is unknown or not given in 19.8% of cases</a:t>
            </a:r>
          </a:p>
          <a:p>
            <a:pPr>
              <a:buNone/>
            </a:pPr>
            <a:endParaRPr lang="en-US" sz="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600" dirty="0" smtClean="0"/>
          </a:p>
          <a:p>
            <a:pPr lvl="1"/>
            <a:endParaRPr lang="en-US" sz="10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76999"/>
            <a:ext cx="8839200" cy="274320"/>
          </a:xfrm>
        </p:spPr>
        <p:txBody>
          <a:bodyPr/>
          <a:lstStyle/>
          <a:p>
            <a:pPr algn="ctr"/>
            <a:r>
              <a:rPr lang="en-US" sz="1600" b="1" dirty="0" smtClean="0"/>
              <a:t>Public Safety - Community Engagement - Morale - Teamwork - Leadership Development</a:t>
            </a:r>
            <a:endParaRPr lang="en-US" sz="1600" b="1" dirty="0"/>
          </a:p>
        </p:txBody>
      </p:sp>
      <p:sp>
        <p:nvSpPr>
          <p:cNvPr id="4" name="Rectangle 3"/>
          <p:cNvSpPr/>
          <p:nvPr/>
        </p:nvSpPr>
        <p:spPr>
          <a:xfrm>
            <a:off x="212969" y="5562599"/>
            <a:ext cx="291123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Note: Due to a reporting change, data prior to 2005 is not comparable to current totals-previous totals did not count menacing.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9" y="1828800"/>
            <a:ext cx="2895601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Burglary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1676400"/>
            <a:ext cx="5257800" cy="4724400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/>
              <a:t>Lowest </a:t>
            </a:r>
            <a:r>
              <a:rPr lang="en-US" sz="8000" dirty="0" smtClean="0"/>
              <a:t>Citywide Burglary </a:t>
            </a:r>
            <a:r>
              <a:rPr lang="en-US" sz="8000" dirty="0"/>
              <a:t>total in 25 years</a:t>
            </a:r>
          </a:p>
          <a:p>
            <a:pPr marL="118872" indent="0">
              <a:buNone/>
            </a:pPr>
            <a:endParaRPr lang="en-US" sz="5600" dirty="0" smtClean="0"/>
          </a:p>
          <a:p>
            <a:r>
              <a:rPr lang="en-US" sz="8000" dirty="0" smtClean="0"/>
              <a:t>Down 14.7% from 2013 and 29.7% from        5-yr avg.</a:t>
            </a:r>
          </a:p>
          <a:p>
            <a:endParaRPr lang="en-US" sz="5600" dirty="0" smtClean="0">
              <a:solidFill>
                <a:srgbClr val="FF0000"/>
              </a:solidFill>
            </a:endParaRPr>
          </a:p>
          <a:p>
            <a:r>
              <a:rPr lang="en-US" sz="8000" dirty="0" smtClean="0"/>
              <a:t>29.2% year to year reduction in 1</a:t>
            </a:r>
            <a:r>
              <a:rPr lang="en-US" sz="8000" baseline="30000" dirty="0" smtClean="0"/>
              <a:t>st</a:t>
            </a:r>
            <a:r>
              <a:rPr lang="en-US" sz="8000" dirty="0" smtClean="0"/>
              <a:t> half      (Q1-Q2) leveled in 2</a:t>
            </a:r>
            <a:r>
              <a:rPr lang="en-US" sz="8000" baseline="30000" dirty="0" smtClean="0"/>
              <a:t>nd</a:t>
            </a:r>
            <a:r>
              <a:rPr lang="en-US" sz="8000" dirty="0" smtClean="0"/>
              <a:t> half (Q3-Q4) </a:t>
            </a:r>
          </a:p>
          <a:p>
            <a:endParaRPr lang="en-US" sz="5600" dirty="0" smtClean="0"/>
          </a:p>
          <a:p>
            <a:r>
              <a:rPr lang="en-US" sz="8000" dirty="0" smtClean="0"/>
              <a:t>Significant reductions in 3 of 4 quadrants:</a:t>
            </a:r>
          </a:p>
          <a:p>
            <a:pPr marL="118872" indent="0">
              <a:buNone/>
            </a:pPr>
            <a:endParaRPr lang="en-US" sz="1600" dirty="0" smtClean="0"/>
          </a:p>
          <a:p>
            <a:pPr lvl="1"/>
            <a:r>
              <a:rPr lang="en-US" sz="6000" dirty="0" smtClean="0"/>
              <a:t>Northeast: -19.1%</a:t>
            </a:r>
          </a:p>
          <a:p>
            <a:pPr lvl="1"/>
            <a:r>
              <a:rPr lang="en-US" sz="6000" dirty="0" smtClean="0"/>
              <a:t>Southeast: +3.6%</a:t>
            </a:r>
          </a:p>
          <a:p>
            <a:pPr lvl="1"/>
            <a:r>
              <a:rPr lang="en-US" sz="6000" dirty="0" smtClean="0"/>
              <a:t>Northwest</a:t>
            </a:r>
            <a:r>
              <a:rPr lang="en-US" sz="6000" dirty="0"/>
              <a:t>: </a:t>
            </a:r>
            <a:r>
              <a:rPr lang="en-US" sz="6000" dirty="0" smtClean="0"/>
              <a:t>-20.8%</a:t>
            </a:r>
          </a:p>
          <a:p>
            <a:pPr lvl="1"/>
            <a:r>
              <a:rPr lang="en-US" sz="6000" dirty="0" smtClean="0"/>
              <a:t>Southwest: -21.0%</a:t>
            </a:r>
          </a:p>
          <a:p>
            <a:pPr>
              <a:buNone/>
            </a:pPr>
            <a:endParaRPr lang="en-US" sz="5600" dirty="0" smtClean="0">
              <a:solidFill>
                <a:srgbClr val="FF0000"/>
              </a:solidFill>
            </a:endParaRPr>
          </a:p>
          <a:p>
            <a:r>
              <a:rPr lang="en-US" sz="8000" dirty="0" smtClean="0"/>
              <a:t>Residential </a:t>
            </a:r>
            <a:r>
              <a:rPr lang="en-US" sz="8000" dirty="0"/>
              <a:t>b</a:t>
            </a:r>
            <a:r>
              <a:rPr lang="en-US" sz="8000" dirty="0" smtClean="0"/>
              <a:t>urglaries account for 83.6% of all burglaries citywide</a:t>
            </a:r>
          </a:p>
          <a:p>
            <a:pPr marL="118872" indent="0">
              <a:buNone/>
            </a:pPr>
            <a:endParaRPr lang="en-US" sz="1600" dirty="0" smtClean="0"/>
          </a:p>
          <a:p>
            <a:pPr lvl="1"/>
            <a:r>
              <a:rPr lang="en-US" sz="6000" dirty="0" smtClean="0"/>
              <a:t>40.8% have </a:t>
            </a:r>
            <a:r>
              <a:rPr lang="en-US" sz="6000" dirty="0"/>
              <a:t>no forced entry</a:t>
            </a:r>
          </a:p>
          <a:p>
            <a:pPr lvl="1"/>
            <a:r>
              <a:rPr lang="en-US" sz="6000" dirty="0" smtClean="0"/>
              <a:t>21.8% </a:t>
            </a:r>
            <a:r>
              <a:rPr lang="en-US" sz="6000" dirty="0"/>
              <a:t>involve unlocked doors or </a:t>
            </a:r>
            <a:r>
              <a:rPr lang="en-US" sz="6000" dirty="0" smtClean="0"/>
              <a:t>windows</a:t>
            </a:r>
          </a:p>
          <a:p>
            <a:pPr lvl="1"/>
            <a:r>
              <a:rPr lang="en-US" sz="6000" dirty="0" smtClean="0"/>
              <a:t>12.4% occur at vacant houses</a:t>
            </a:r>
          </a:p>
          <a:p>
            <a:pPr lvl="2"/>
            <a:r>
              <a:rPr lang="en-US" sz="5200" dirty="0" smtClean="0"/>
              <a:t>75.4% of metal thefts occur vacant houses</a:t>
            </a:r>
          </a:p>
          <a:p>
            <a:pPr marL="768096" lvl="2" indent="0">
              <a:buNone/>
            </a:pPr>
            <a:endParaRPr lang="en-US" sz="5200" dirty="0" smtClean="0"/>
          </a:p>
          <a:p>
            <a:pPr lvl="1"/>
            <a:endParaRPr lang="en-US" sz="5600" dirty="0" smtClean="0"/>
          </a:p>
          <a:p>
            <a:endParaRPr lang="en-US" sz="2400" dirty="0" smtClean="0"/>
          </a:p>
          <a:p>
            <a:pPr lvl="1"/>
            <a:endParaRPr lang="en-US" sz="2000" dirty="0" smtClean="0"/>
          </a:p>
          <a:p>
            <a:pPr lvl="1"/>
            <a:endParaRPr lang="en-US" sz="1800" b="1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76999"/>
            <a:ext cx="8839200" cy="274320"/>
          </a:xfrm>
        </p:spPr>
        <p:txBody>
          <a:bodyPr/>
          <a:lstStyle/>
          <a:p>
            <a:pPr algn="ctr"/>
            <a:r>
              <a:rPr lang="en-US" sz="1600" b="1" dirty="0" smtClean="0"/>
              <a:t>Public Safety - Community Engagement - Morale - Teamwork - Leadership Development</a:t>
            </a:r>
            <a:endParaRPr lang="en-US" sz="1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750045"/>
            <a:ext cx="3344562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Larceny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1915404"/>
            <a:ext cx="5029200" cy="4038600"/>
          </a:xfrm>
        </p:spPr>
        <p:txBody>
          <a:bodyPr>
            <a:normAutofit/>
          </a:bodyPr>
          <a:lstStyle/>
          <a:p>
            <a:r>
              <a:rPr lang="en-US" sz="2200" dirty="0"/>
              <a:t>Lowest Citywide </a:t>
            </a:r>
            <a:r>
              <a:rPr lang="en-US" sz="2200" dirty="0" smtClean="0"/>
              <a:t>Larceny </a:t>
            </a:r>
            <a:r>
              <a:rPr lang="en-US" sz="2200" dirty="0"/>
              <a:t>total in 25 years</a:t>
            </a:r>
          </a:p>
          <a:p>
            <a:pPr marL="118872" indent="0">
              <a:buNone/>
            </a:pPr>
            <a:endParaRPr lang="en-US" sz="1600" dirty="0"/>
          </a:p>
          <a:p>
            <a:r>
              <a:rPr lang="en-US" sz="2200" dirty="0"/>
              <a:t>Down </a:t>
            </a:r>
            <a:r>
              <a:rPr lang="en-US" sz="2200" dirty="0" smtClean="0"/>
              <a:t>10.4% </a:t>
            </a:r>
            <a:r>
              <a:rPr lang="en-US" sz="2200" dirty="0"/>
              <a:t>from 2013 and </a:t>
            </a:r>
            <a:r>
              <a:rPr lang="en-US" sz="2200" dirty="0" smtClean="0"/>
              <a:t>15.5% </a:t>
            </a:r>
            <a:r>
              <a:rPr lang="en-US" sz="2200" dirty="0"/>
              <a:t>from 5-yr avg.</a:t>
            </a:r>
          </a:p>
          <a:p>
            <a:pPr marL="118872" indent="0"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sz="2200" dirty="0"/>
              <a:t>R</a:t>
            </a:r>
            <a:r>
              <a:rPr lang="en-US" sz="2200" dirty="0" smtClean="0"/>
              <a:t>eductions </a:t>
            </a:r>
            <a:r>
              <a:rPr lang="en-US" sz="2200" dirty="0"/>
              <a:t>in </a:t>
            </a:r>
            <a:r>
              <a:rPr lang="en-US" sz="2200" dirty="0" smtClean="0"/>
              <a:t>all four quadrants</a:t>
            </a:r>
            <a:endParaRPr lang="en-US" sz="2200" dirty="0"/>
          </a:p>
          <a:p>
            <a:pPr marL="457200" lvl="1" indent="0"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sz="2200" dirty="0" smtClean="0"/>
              <a:t>Car break-ins accounted for 60.2% of all outdoor larcenies (24.5% of all)</a:t>
            </a:r>
          </a:p>
          <a:p>
            <a:pPr lvl="1"/>
            <a:r>
              <a:rPr lang="en-US" sz="1800" dirty="0" smtClean="0"/>
              <a:t>54.8% occur in a parking lot</a:t>
            </a:r>
          </a:p>
          <a:p>
            <a:pPr lvl="1"/>
            <a:r>
              <a:rPr lang="en-US" sz="1800" dirty="0" smtClean="0"/>
              <a:t>42.4% occur on the street </a:t>
            </a:r>
          </a:p>
          <a:p>
            <a:pPr lvl="1"/>
            <a:endParaRPr lang="en-US" sz="1800" dirty="0" smtClean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76999"/>
            <a:ext cx="8839200" cy="274320"/>
          </a:xfrm>
        </p:spPr>
        <p:txBody>
          <a:bodyPr/>
          <a:lstStyle/>
          <a:p>
            <a:pPr algn="ctr"/>
            <a:r>
              <a:rPr lang="en-US" sz="1600" b="1" dirty="0" smtClean="0"/>
              <a:t>Public Safety - Community Engagement - Morale - Teamwork - Leadership Development</a:t>
            </a:r>
            <a:endParaRPr lang="en-US" sz="1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712975"/>
            <a:ext cx="3276601" cy="39624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Motor Vehicle Theft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841637"/>
            <a:ext cx="5943600" cy="4263968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year to year increase since 2005</a:t>
            </a:r>
          </a:p>
          <a:p>
            <a:pPr lvl="1"/>
            <a:r>
              <a:rPr lang="en-US" sz="1900" dirty="0" smtClean="0"/>
              <a:t>Still 2</a:t>
            </a:r>
            <a:r>
              <a:rPr lang="en-US" sz="1900" baseline="30000" dirty="0" smtClean="0"/>
              <a:t>nd</a:t>
            </a:r>
            <a:r>
              <a:rPr lang="en-US" sz="1900" dirty="0" smtClean="0"/>
              <a:t> lowest total in 25 years</a:t>
            </a:r>
          </a:p>
          <a:p>
            <a:pPr lvl="1"/>
            <a:r>
              <a:rPr lang="en-US" sz="1900" dirty="0" smtClean="0"/>
              <a:t>Up 11.2% </a:t>
            </a:r>
            <a:r>
              <a:rPr lang="en-US" sz="1900" dirty="0"/>
              <a:t>from 2013 and </a:t>
            </a:r>
            <a:r>
              <a:rPr lang="en-US" sz="1900" dirty="0" smtClean="0"/>
              <a:t>down 9.9% </a:t>
            </a:r>
            <a:r>
              <a:rPr lang="en-US" sz="1900" dirty="0"/>
              <a:t>from 5-yr avg.</a:t>
            </a:r>
          </a:p>
          <a:p>
            <a:pPr marL="118872" indent="0">
              <a:buNone/>
            </a:pPr>
            <a:endParaRPr lang="en-US" sz="19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Spiked in Q3 (Jul-Sep): up 65.5% from 2013</a:t>
            </a:r>
          </a:p>
          <a:p>
            <a:pPr marL="118872" indent="0">
              <a:buNone/>
            </a:pPr>
            <a:endParaRPr lang="en-US" sz="1900" dirty="0"/>
          </a:p>
          <a:p>
            <a:r>
              <a:rPr lang="en-US" sz="2400" dirty="0" smtClean="0"/>
              <a:t>Geographically dispersed by quadrant </a:t>
            </a:r>
          </a:p>
          <a:p>
            <a:pPr marL="118872" indent="0">
              <a:buNone/>
            </a:pPr>
            <a:endParaRPr lang="en-US" sz="1900" dirty="0" smtClean="0"/>
          </a:p>
          <a:p>
            <a:r>
              <a:rPr lang="en-US" sz="2400" dirty="0" smtClean="0"/>
              <a:t>Most common theft locations:</a:t>
            </a:r>
          </a:p>
          <a:p>
            <a:pPr lvl="1"/>
            <a:r>
              <a:rPr lang="en-US" sz="1900" dirty="0" smtClean="0"/>
              <a:t>Street – 39.9%</a:t>
            </a:r>
          </a:p>
          <a:p>
            <a:pPr lvl="1"/>
            <a:r>
              <a:rPr lang="en-US" sz="1900" dirty="0" smtClean="0"/>
              <a:t>Residential Location – 26.2%</a:t>
            </a:r>
          </a:p>
          <a:p>
            <a:pPr lvl="1"/>
            <a:r>
              <a:rPr lang="en-US" sz="1900" dirty="0" smtClean="0"/>
              <a:t>Parking Lot – 26.2%</a:t>
            </a:r>
          </a:p>
          <a:p>
            <a:pPr lvl="1"/>
            <a:r>
              <a:rPr lang="en-US" sz="1900" dirty="0" smtClean="0"/>
              <a:t>Commercial Location – 7.3%</a:t>
            </a:r>
            <a:endParaRPr lang="en-US" sz="1900" dirty="0"/>
          </a:p>
          <a:p>
            <a:pPr marL="118872" indent="0">
              <a:buNone/>
            </a:pPr>
            <a:endParaRPr lang="en-US" sz="21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Key </a:t>
            </a:r>
            <a:r>
              <a:rPr lang="en-US" sz="2400" dirty="0"/>
              <a:t>r</a:t>
            </a:r>
            <a:r>
              <a:rPr lang="en-US" sz="2400" dirty="0" smtClean="0"/>
              <a:t>emaining issues:</a:t>
            </a:r>
          </a:p>
          <a:p>
            <a:pPr marL="118872" indent="0">
              <a:buNone/>
            </a:pPr>
            <a:endParaRPr lang="en-US" sz="400" dirty="0" smtClean="0"/>
          </a:p>
          <a:p>
            <a:pPr lvl="1"/>
            <a:r>
              <a:rPr lang="en-US" sz="1900" dirty="0" smtClean="0"/>
              <a:t>Unattended running vehicles</a:t>
            </a:r>
          </a:p>
          <a:p>
            <a:pPr lvl="1"/>
            <a:r>
              <a:rPr lang="en-US" sz="1900" dirty="0" smtClean="0"/>
              <a:t>Older models lacking anti-theft features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76999"/>
            <a:ext cx="8839200" cy="274320"/>
          </a:xfrm>
        </p:spPr>
        <p:txBody>
          <a:bodyPr/>
          <a:lstStyle/>
          <a:p>
            <a:pPr algn="ctr"/>
            <a:r>
              <a:rPr lang="en-US" sz="1600" b="1" dirty="0" smtClean="0"/>
              <a:t>Public Safety - Community Engagement - Morale - Teamwork - Leadership Development</a:t>
            </a:r>
            <a:endParaRPr lang="en-US" sz="16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0724" y="1954427"/>
            <a:ext cx="2454876" cy="369527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5448"/>
            <a:ext cx="8458200" cy="1252728"/>
          </a:xfrm>
        </p:spPr>
        <p:txBody>
          <a:bodyPr>
            <a:normAutofit/>
          </a:bodyPr>
          <a:lstStyle/>
          <a:p>
            <a:r>
              <a:rPr lang="en-US" dirty="0" smtClean="0"/>
              <a:t>2014 Part I Crime</a:t>
            </a:r>
            <a:endParaRPr lang="en-US" dirty="0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/>
          <a:srcRect t="4093" r="4000" b="3822"/>
          <a:stretch>
            <a:fillRect/>
          </a:stretch>
        </p:blipFill>
        <p:spPr bwMode="auto">
          <a:xfrm>
            <a:off x="7467600" y="5257800"/>
            <a:ext cx="1544320" cy="1447800"/>
          </a:xfrm>
          <a:prstGeom prst="rect">
            <a:avLst/>
          </a:prstGeom>
          <a:noFill/>
          <a:ln w="9525">
            <a:solidFill>
              <a:schemeClr val="bg1">
                <a:lumMod val="50000"/>
                <a:lumOff val="50000"/>
              </a:schemeClr>
            </a:solidFill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00" y="1676400"/>
            <a:ext cx="8686800" cy="3448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0416" y="283191"/>
            <a:ext cx="8663167" cy="62916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08567887"/>
              </p:ext>
            </p:extLst>
          </p:nvPr>
        </p:nvGraphicFramePr>
        <p:xfrm>
          <a:off x="242454" y="286471"/>
          <a:ext cx="8659091" cy="6285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7639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 t="4093" r="4000" b="3822"/>
          <a:stretch>
            <a:fillRect/>
          </a:stretch>
        </p:blipFill>
        <p:spPr bwMode="auto">
          <a:xfrm>
            <a:off x="7467600" y="5257800"/>
            <a:ext cx="1544320" cy="1447800"/>
          </a:xfrm>
          <a:prstGeom prst="rect">
            <a:avLst/>
          </a:prstGeom>
          <a:noFill/>
          <a:ln w="9525">
            <a:solidFill>
              <a:schemeClr val="bg1">
                <a:lumMod val="50000"/>
                <a:lumOff val="50000"/>
              </a:schemeClr>
            </a:solidFill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Part I Crime Successes in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610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sz="3100" b="1" dirty="0" smtClean="0"/>
              <a:t>Lowest Part I Crime level in 25 years</a:t>
            </a:r>
            <a:endParaRPr lang="en-US" sz="3100" dirty="0" smtClean="0"/>
          </a:p>
          <a:p>
            <a:pPr lvl="1"/>
            <a:r>
              <a:rPr lang="en-US" sz="2300" dirty="0" smtClean="0"/>
              <a:t>Fewer than 11,000 Part I crimes for the 1</a:t>
            </a:r>
            <a:r>
              <a:rPr lang="en-US" sz="2300" baseline="30000" dirty="0" smtClean="0"/>
              <a:t>st</a:t>
            </a:r>
            <a:r>
              <a:rPr lang="en-US" sz="2300" dirty="0" smtClean="0"/>
              <a:t> time in 25 years</a:t>
            </a:r>
          </a:p>
          <a:p>
            <a:pPr lvl="1"/>
            <a:r>
              <a:rPr lang="en-US" sz="2300" dirty="0" smtClean="0"/>
              <a:t>1985-2012: ZERO years with less than 12,000</a:t>
            </a:r>
            <a:endParaRPr lang="en-US" sz="1500" dirty="0" smtClean="0"/>
          </a:p>
          <a:p>
            <a:pPr marL="457200" lvl="1" indent="0">
              <a:buNone/>
            </a:pPr>
            <a:endParaRPr lang="en-US" sz="2300" dirty="0" smtClean="0"/>
          </a:p>
          <a:p>
            <a:r>
              <a:rPr lang="en-US" sz="3100" b="1" dirty="0" smtClean="0"/>
              <a:t>Lowest Violent </a:t>
            </a:r>
            <a:r>
              <a:rPr lang="en-US" sz="3100" b="1" dirty="0"/>
              <a:t>Crime levels in </a:t>
            </a:r>
            <a:r>
              <a:rPr lang="en-US" sz="3100" b="1" dirty="0" smtClean="0"/>
              <a:t>10 years; 2</a:t>
            </a:r>
            <a:r>
              <a:rPr lang="en-US" sz="3100" b="1" baseline="30000" dirty="0" smtClean="0"/>
              <a:t>nd</a:t>
            </a:r>
            <a:r>
              <a:rPr lang="en-US" sz="3100" b="1" dirty="0" smtClean="0"/>
              <a:t> lowest in 25 years</a:t>
            </a:r>
            <a:endParaRPr lang="en-US" sz="3100" b="1" dirty="0"/>
          </a:p>
          <a:p>
            <a:pPr marL="457200" lvl="1" indent="0">
              <a:buNone/>
            </a:pPr>
            <a:endParaRPr lang="en-US" sz="2300" b="1" dirty="0" smtClean="0"/>
          </a:p>
          <a:p>
            <a:r>
              <a:rPr lang="en-US" sz="3100" b="1" dirty="0" smtClean="0"/>
              <a:t>Robbery and Aggravated Assault each at 25-year lows </a:t>
            </a:r>
          </a:p>
          <a:p>
            <a:pPr lvl="1"/>
            <a:r>
              <a:rPr lang="en-US" sz="2300" dirty="0" smtClean="0"/>
              <a:t>Robbery down 20.9% from 2013</a:t>
            </a:r>
          </a:p>
          <a:p>
            <a:pPr lvl="1"/>
            <a:r>
              <a:rPr lang="en-US" sz="2300" dirty="0" smtClean="0"/>
              <a:t>Aggravated Assault down 17.1% from 2013</a:t>
            </a:r>
          </a:p>
          <a:p>
            <a:pPr marL="457200" lvl="1" indent="0">
              <a:buNone/>
            </a:pPr>
            <a:endParaRPr lang="en-US" sz="2300" dirty="0" smtClean="0"/>
          </a:p>
          <a:p>
            <a:r>
              <a:rPr lang="en-US" sz="3100" b="1" dirty="0" smtClean="0"/>
              <a:t>78.1% Homicide Clearance Rate</a:t>
            </a:r>
          </a:p>
          <a:p>
            <a:pPr lvl="1"/>
            <a:r>
              <a:rPr lang="en-US" sz="2300" dirty="0" smtClean="0"/>
              <a:t>25 of 32* cases closed with an arrest in 2014</a:t>
            </a:r>
          </a:p>
          <a:p>
            <a:pPr marL="457200" lvl="1" indent="0">
              <a:buNone/>
            </a:pPr>
            <a:endParaRPr lang="en-US" sz="2300" dirty="0" smtClean="0"/>
          </a:p>
          <a:p>
            <a:r>
              <a:rPr lang="en-US" sz="3100" b="1" dirty="0"/>
              <a:t>Lowest Property Crime levels in 25 years</a:t>
            </a:r>
          </a:p>
          <a:p>
            <a:pPr marL="118872" indent="0">
              <a:buNone/>
            </a:pPr>
            <a:endParaRPr lang="en-US" sz="2300" b="1" dirty="0"/>
          </a:p>
          <a:p>
            <a:r>
              <a:rPr lang="en-US" sz="3100" b="1" dirty="0"/>
              <a:t>Burglary and Larceny each at 25-year </a:t>
            </a:r>
            <a:r>
              <a:rPr lang="en-US" sz="3100" b="1" dirty="0" smtClean="0"/>
              <a:t>lows</a:t>
            </a:r>
            <a:endParaRPr lang="en-US" sz="2300" dirty="0"/>
          </a:p>
          <a:p>
            <a:pPr lvl="1"/>
            <a:r>
              <a:rPr lang="en-US" sz="2300" dirty="0"/>
              <a:t>Fourth consecutive year of </a:t>
            </a:r>
            <a:r>
              <a:rPr lang="en-US" sz="2300" dirty="0" smtClean="0"/>
              <a:t>Burglary decline </a:t>
            </a:r>
            <a:r>
              <a:rPr lang="en-US" sz="2300" dirty="0"/>
              <a:t>after a </a:t>
            </a:r>
            <a:r>
              <a:rPr lang="en-US" sz="2300" dirty="0" smtClean="0"/>
              <a:t>15-yr high </a:t>
            </a:r>
            <a:r>
              <a:rPr lang="en-US" sz="2300" dirty="0"/>
              <a:t>in 2010</a:t>
            </a:r>
          </a:p>
          <a:p>
            <a:endParaRPr lang="en-US" sz="2700" dirty="0" smtClean="0"/>
          </a:p>
          <a:p>
            <a:endParaRPr lang="en-US" sz="2700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Challenges in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305800" cy="4625609"/>
          </a:xfrm>
        </p:spPr>
        <p:txBody>
          <a:bodyPr>
            <a:normAutofit/>
          </a:bodyPr>
          <a:lstStyle/>
          <a:p>
            <a:r>
              <a:rPr lang="en-US" b="1" dirty="0" smtClean="0"/>
              <a:t>Increase in Rapes </a:t>
            </a:r>
          </a:p>
          <a:p>
            <a:pPr lvl="1"/>
            <a:r>
              <a:rPr lang="en-US" sz="2200" dirty="0" smtClean="0"/>
              <a:t>Up 27.9% from 2013 and 12.5% from 5-year avg. </a:t>
            </a:r>
          </a:p>
          <a:p>
            <a:pPr marL="118872" indent="0">
              <a:buNone/>
            </a:pPr>
            <a:endParaRPr lang="en-US" sz="2400" b="1" dirty="0" smtClean="0"/>
          </a:p>
          <a:p>
            <a:r>
              <a:rPr lang="en-US" b="1" dirty="0" smtClean="0"/>
              <a:t>Decrease in Gun Recoveries </a:t>
            </a:r>
          </a:p>
          <a:p>
            <a:pPr lvl="1"/>
            <a:r>
              <a:rPr lang="en-US" sz="2200" dirty="0" smtClean="0"/>
              <a:t>Down 35% from 2013 and 24.5% from 5-year avg. </a:t>
            </a:r>
          </a:p>
          <a:p>
            <a:pPr lvl="1">
              <a:buNone/>
            </a:pPr>
            <a:endParaRPr lang="en-US" sz="2400" dirty="0" smtClean="0"/>
          </a:p>
          <a:p>
            <a:r>
              <a:rPr lang="en-US" b="1" dirty="0" smtClean="0"/>
              <a:t>Increase in Motor Vehicle Theft</a:t>
            </a:r>
          </a:p>
          <a:p>
            <a:pPr lvl="1"/>
            <a:r>
              <a:rPr lang="en-US" sz="2200" dirty="0" smtClean="0"/>
              <a:t>Up 11.2% from 2013</a:t>
            </a:r>
          </a:p>
          <a:p>
            <a:pPr lvl="1"/>
            <a:r>
              <a:rPr lang="en-US" sz="2200" dirty="0" smtClean="0"/>
              <a:t>First year-to-year increase in since 2006</a:t>
            </a:r>
          </a:p>
          <a:p>
            <a:pPr lvl="1"/>
            <a:endParaRPr lang="en-US" b="1" dirty="0" smtClean="0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/>
          <a:srcRect t="4093" r="4000" b="3822"/>
          <a:stretch>
            <a:fillRect/>
          </a:stretch>
        </p:blipFill>
        <p:spPr bwMode="auto">
          <a:xfrm>
            <a:off x="7467600" y="5257800"/>
            <a:ext cx="1544320" cy="1447800"/>
          </a:xfrm>
          <a:prstGeom prst="rect">
            <a:avLst/>
          </a:prstGeom>
          <a:noFill/>
          <a:ln w="9525">
            <a:solidFill>
              <a:schemeClr val="bg1">
                <a:lumMod val="50000"/>
                <a:lumOff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4294967295"/>
          </p:nvPr>
        </p:nvSpPr>
        <p:spPr>
          <a:xfrm>
            <a:off x="6858000" y="1524000"/>
            <a:ext cx="2286000" cy="4624388"/>
          </a:xfrm>
        </p:spPr>
        <p:txBody>
          <a:bodyPr>
            <a:noAutofit/>
          </a:bodyPr>
          <a:lstStyle/>
          <a:p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06597985"/>
              </p:ext>
            </p:extLst>
          </p:nvPr>
        </p:nvGraphicFramePr>
        <p:xfrm>
          <a:off x="238125" y="279797"/>
          <a:ext cx="8667750" cy="6298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13735617"/>
              </p:ext>
            </p:extLst>
          </p:nvPr>
        </p:nvGraphicFramePr>
        <p:xfrm>
          <a:off x="152400" y="304800"/>
          <a:ext cx="8668512" cy="6300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Homicide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6248400" cy="50292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1200" dirty="0" smtClean="0"/>
          </a:p>
          <a:p>
            <a:pPr marL="457200" lvl="1" indent="0">
              <a:buNone/>
            </a:pPr>
            <a:endParaRPr lang="en-US" sz="600" dirty="0" smtClean="0"/>
          </a:p>
          <a:p>
            <a:r>
              <a:rPr lang="en-US" sz="2200" dirty="0" smtClean="0"/>
              <a:t>Clearances:  </a:t>
            </a:r>
            <a:r>
              <a:rPr lang="en-US" sz="1600" dirty="0" smtClean="0"/>
              <a:t>78.1% (25 out of 32* ) of homicides closed with arrest by calendar year end</a:t>
            </a:r>
            <a:endParaRPr lang="en-US" sz="1600" b="1" dirty="0" smtClean="0"/>
          </a:p>
          <a:p>
            <a:pPr>
              <a:buNone/>
            </a:pPr>
            <a:endParaRPr lang="en-US" sz="1400" dirty="0" smtClean="0"/>
          </a:p>
          <a:p>
            <a:r>
              <a:rPr lang="en-US" sz="2200" dirty="0" smtClean="0"/>
              <a:t>Weapon Type: </a:t>
            </a:r>
          </a:p>
          <a:p>
            <a:pPr lvl="1"/>
            <a:r>
              <a:rPr lang="en-US" sz="1600" dirty="0" smtClean="0"/>
              <a:t>81% involving a firearm, up from 69% in 2013 (typically 75-85%)</a:t>
            </a:r>
          </a:p>
          <a:p>
            <a:pPr lvl="1"/>
            <a:r>
              <a:rPr lang="en-US" sz="1600" dirty="0"/>
              <a:t>3</a:t>
            </a:r>
            <a:r>
              <a:rPr lang="en-US" sz="1600" dirty="0" smtClean="0"/>
              <a:t> murders (9.4%) involved a knife/cutting instrument</a:t>
            </a:r>
          </a:p>
          <a:p>
            <a:pPr lvl="1"/>
            <a:r>
              <a:rPr lang="en-US" sz="1600" dirty="0" smtClean="0"/>
              <a:t>1 murder resulted from a physical beating</a:t>
            </a:r>
          </a:p>
          <a:p>
            <a:endParaRPr lang="en-US" sz="1400" dirty="0" smtClean="0"/>
          </a:p>
          <a:p>
            <a:r>
              <a:rPr lang="en-US" sz="2200" dirty="0" smtClean="0"/>
              <a:t>Non-Random: </a:t>
            </a:r>
            <a:r>
              <a:rPr lang="en-US" sz="1600" dirty="0" smtClean="0"/>
              <a:t>Victim knew the suspect in 19 instances </a:t>
            </a:r>
            <a:endParaRPr lang="en-US" sz="1600" dirty="0"/>
          </a:p>
          <a:p>
            <a:pPr marL="457200" lvl="1" indent="0">
              <a:buNone/>
            </a:pPr>
            <a:endParaRPr lang="en-US" sz="1400" dirty="0" smtClean="0">
              <a:solidFill>
                <a:srgbClr val="FF0000"/>
              </a:solidFill>
            </a:endParaRPr>
          </a:p>
          <a:p>
            <a:r>
              <a:rPr lang="en-US" sz="2200" dirty="0" smtClean="0"/>
              <a:t>Circumstances:</a:t>
            </a:r>
          </a:p>
          <a:p>
            <a:pPr lvl="1"/>
            <a:r>
              <a:rPr lang="en-US" sz="1600" dirty="0" smtClean="0"/>
              <a:t>Known gang involvement in at least 17 cases (53.1%)</a:t>
            </a:r>
          </a:p>
          <a:p>
            <a:pPr lvl="1"/>
            <a:r>
              <a:rPr lang="en-US" sz="1600" dirty="0" smtClean="0"/>
              <a:t>At least 59.4% (19/32) cases involved a dispute of some kind</a:t>
            </a:r>
          </a:p>
          <a:p>
            <a:pPr lvl="2"/>
            <a:r>
              <a:rPr lang="en-US" sz="1400" dirty="0" smtClean="0"/>
              <a:t>7 occurred during the immediate aftermath of a physical altercation </a:t>
            </a:r>
          </a:p>
          <a:p>
            <a:pPr lvl="2"/>
            <a:endParaRPr lang="en-US" sz="200" dirty="0" smtClean="0"/>
          </a:p>
          <a:p>
            <a:endParaRPr lang="en-US" sz="900" b="1" dirty="0" smtClean="0">
              <a:solidFill>
                <a:srgbClr val="FF0000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76999"/>
            <a:ext cx="8839200" cy="274320"/>
          </a:xfrm>
        </p:spPr>
        <p:txBody>
          <a:bodyPr/>
          <a:lstStyle/>
          <a:p>
            <a:pPr algn="ctr"/>
            <a:r>
              <a:rPr lang="en-US" sz="1600" b="1" dirty="0" smtClean="0"/>
              <a:t>Public Safety - Community Engagement - Morale - Teamwork - Leadership Development</a:t>
            </a:r>
            <a:endParaRPr lang="en-US" sz="16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1" y="1752600"/>
            <a:ext cx="2362199" cy="3886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6519" y="5701328"/>
            <a:ext cx="25866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 Two homicides from previous years, 1994 and 1999 respectively, are counted in the yearly totals but excluded from the 2014 analysis 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4826</TotalTime>
  <Words>1037</Words>
  <Application>Microsoft Office PowerPoint</Application>
  <PresentationFormat>On-screen Show (4:3)</PresentationFormat>
  <Paragraphs>199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Module</vt:lpstr>
      <vt:lpstr>2014 Crime Stats  for Rochester, NY</vt:lpstr>
      <vt:lpstr>2014 Part I Crime</vt:lpstr>
      <vt:lpstr>Slide 3</vt:lpstr>
      <vt:lpstr>Slide 4</vt:lpstr>
      <vt:lpstr>Key Part I Crime Successes in 2014</vt:lpstr>
      <vt:lpstr>Key Challenges in 2014</vt:lpstr>
      <vt:lpstr>Slide 7</vt:lpstr>
      <vt:lpstr>Slide 8</vt:lpstr>
      <vt:lpstr>Homicide</vt:lpstr>
      <vt:lpstr>Slide 10</vt:lpstr>
      <vt:lpstr>Rape</vt:lpstr>
      <vt:lpstr>Robbery</vt:lpstr>
      <vt:lpstr>Aggravated Assault</vt:lpstr>
      <vt:lpstr>Burglary</vt:lpstr>
      <vt:lpstr>Larceny</vt:lpstr>
      <vt:lpstr>Motor Vehicle Theft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 Preliminary Crime Statistics for Rochester, NY</dc:title>
  <dc:creator>Piano, Patrick M.</dc:creator>
  <cp:lastModifiedBy>flanigap</cp:lastModifiedBy>
  <cp:revision>345</cp:revision>
  <cp:lastPrinted>2015-01-26T12:51:21Z</cp:lastPrinted>
  <dcterms:created xsi:type="dcterms:W3CDTF">2006-08-16T00:00:00Z</dcterms:created>
  <dcterms:modified xsi:type="dcterms:W3CDTF">2015-02-19T20:58:12Z</dcterms:modified>
</cp:coreProperties>
</file>