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63" r:id="rId7"/>
    <p:sldId id="260" r:id="rId8"/>
    <p:sldId id="261" r:id="rId9"/>
    <p:sldId id="262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44E"/>
    <a:srgbClr val="4D5B88"/>
    <a:srgbClr val="3A80B6"/>
    <a:srgbClr val="1FC2BA"/>
    <a:srgbClr val="3F7819"/>
    <a:srgbClr val="D1C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56A69-3023-47DA-B718-71C279FBABF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F1740-DC75-4D26-8FBE-54A91F1C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0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016165c4b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016165c4b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98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016165c4b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016165c4b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84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9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23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6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2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33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9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2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9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0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6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4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8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7C135-F9AC-4A76-B6C9-BB89FF611D1F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DFF561-D6DA-4CA5-B022-925E223D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0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785" y="2320451"/>
            <a:ext cx="8254500" cy="1646302"/>
          </a:xfrm>
        </p:spPr>
        <p:txBody>
          <a:bodyPr/>
          <a:lstStyle/>
          <a:p>
            <a:r>
              <a:rPr lang="en-US" dirty="0" smtClean="0"/>
              <a:t>What To Know About Cannabis In Rochester, 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697071" y="6405150"/>
            <a:ext cx="7766936" cy="1096899"/>
          </a:xfrm>
        </p:spPr>
        <p:txBody>
          <a:bodyPr/>
          <a:lstStyle/>
          <a:p>
            <a:r>
              <a:rPr lang="en-US" dirty="0" smtClean="0"/>
              <a:t>Manager of Emerging Initiatives, Sade McCallan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1" y="5465213"/>
            <a:ext cx="1284417" cy="1208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03" y="325831"/>
            <a:ext cx="1052492" cy="1051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61" y="73930"/>
            <a:ext cx="670076" cy="669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131" y="5544128"/>
            <a:ext cx="1052492" cy="1051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02" y="5400497"/>
            <a:ext cx="670076" cy="6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82" y="49033"/>
            <a:ext cx="8596668" cy="1320800"/>
          </a:xfrm>
        </p:spPr>
        <p:txBody>
          <a:bodyPr/>
          <a:lstStyle/>
          <a:p>
            <a:r>
              <a:rPr lang="en-US" dirty="0" smtClean="0"/>
              <a:t>What is the history of legal cannabis in Rochester?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" y="1306286"/>
            <a:ext cx="11064420" cy="43397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1415" y="1470184"/>
            <a:ext cx="10780605" cy="3940804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15" y="2264337"/>
            <a:ext cx="3231851" cy="323128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b="1" dirty="0" smtClean="0"/>
              <a:t>2021</a:t>
            </a:r>
          </a:p>
          <a:p>
            <a:pPr marL="0" indent="0" algn="r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1600" dirty="0"/>
              <a:t>New York Cannabis Law, was signed into law on </a:t>
            </a:r>
            <a:r>
              <a:rPr lang="en-US" sz="1600" b="1" dirty="0"/>
              <a:t>March 31, 2021</a:t>
            </a:r>
            <a:r>
              <a:rPr lang="en-US" sz="1600" dirty="0"/>
              <a:t> and legalized the use, cultivation, distribution and sale of recreational cannabis in the State of New York.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8565" y="2264337"/>
            <a:ext cx="38656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2022</a:t>
            </a:r>
            <a:endParaRPr lang="en-US" sz="2400" b="1" dirty="0"/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York Cannabis Law gave municipalities the opportunity to “opt out” of allowing certain adult-use cannabis establishments, and were required to do so by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December 31, 2022.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The majority of municipalities within the State, including the City of Rochester, did not “opt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6365" y="2264337"/>
            <a:ext cx="380697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2022</a:t>
            </a:r>
            <a:endParaRPr lang="en-US" sz="2400" b="1" dirty="0"/>
          </a:p>
          <a:p>
            <a:endParaRPr lang="en-US" sz="1600" dirty="0" smtClean="0"/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November 2022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 City of Rochester passed an ordinance permitting licensed adult-use cannabis retail dispensaries, microbusinesses, and consumption lounges in certain areas within the City limits subject to various zoning and “time, place, and manner” restrictions. </a:t>
            </a:r>
          </a:p>
          <a:p>
            <a:r>
              <a:rPr lang="en-US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1" y="5465213"/>
            <a:ext cx="1284417" cy="120886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78971" y="2772511"/>
            <a:ext cx="10244365" cy="7229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286001" y="2748280"/>
            <a:ext cx="167640" cy="1640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67701" y="2748280"/>
            <a:ext cx="167640" cy="1640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746141" y="2666275"/>
            <a:ext cx="167640" cy="1640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15" y="2246077"/>
            <a:ext cx="521186" cy="5204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64" y="2198930"/>
            <a:ext cx="521186" cy="5204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3" y="2239932"/>
            <a:ext cx="521186" cy="5204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" y="6440210"/>
            <a:ext cx="347556" cy="3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85" y="196645"/>
            <a:ext cx="8596668" cy="1320800"/>
          </a:xfrm>
        </p:spPr>
        <p:txBody>
          <a:bodyPr/>
          <a:lstStyle/>
          <a:p>
            <a:r>
              <a:rPr lang="en-US" dirty="0" smtClean="0"/>
              <a:t>Can cannabis retail stores go anywhere in the 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22" y="1525649"/>
            <a:ext cx="8991167" cy="454399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NO.</a:t>
            </a:r>
          </a:p>
          <a:p>
            <a:pPr marL="0" indent="0">
              <a:buNone/>
            </a:pPr>
            <a:r>
              <a:rPr lang="en-US" sz="2400" dirty="0" smtClean="0"/>
              <a:t>Cannabis retail storefronts are </a:t>
            </a:r>
            <a:r>
              <a:rPr lang="en-US" sz="2400" b="1" dirty="0" smtClean="0"/>
              <a:t>not </a:t>
            </a:r>
            <a:r>
              <a:rPr lang="en-US" sz="2400" dirty="0" smtClean="0"/>
              <a:t>permitted:</a:t>
            </a:r>
          </a:p>
          <a:p>
            <a:pPr lvl="1"/>
            <a:r>
              <a:rPr lang="en-US" sz="2400" dirty="0" smtClean="0"/>
              <a:t>Within R1, R2, R3* City Zoning Districts,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ithin Open Space Special Districts,</a:t>
            </a:r>
          </a:p>
          <a:p>
            <a:pPr lvl="1"/>
            <a:r>
              <a:rPr lang="en-US" sz="2400" dirty="0" smtClean="0"/>
              <a:t>Within </a:t>
            </a:r>
            <a:r>
              <a:rPr lang="en-US" sz="2400" dirty="0"/>
              <a:t>500 feet of a building and its grounds occupied exclusively as school </a:t>
            </a:r>
            <a:r>
              <a:rPr lang="en-US" sz="2400" dirty="0" smtClean="0"/>
              <a:t>grounds,</a:t>
            </a:r>
          </a:p>
          <a:p>
            <a:pPr lvl="1"/>
            <a:r>
              <a:rPr lang="en-US" sz="2400" dirty="0"/>
              <a:t>within 200 feet of a building occupied exclusively as a house of </a:t>
            </a:r>
            <a:r>
              <a:rPr lang="en-US" sz="2400" dirty="0" smtClean="0"/>
              <a:t>worship*.  </a:t>
            </a:r>
          </a:p>
          <a:p>
            <a:pPr lvl="1"/>
            <a:r>
              <a:rPr lang="en-US" sz="2200" dirty="0"/>
              <a:t>Unless explicitly approved otherwise by OCM, a dispensary cannot be located </a:t>
            </a:r>
            <a:r>
              <a:rPr lang="en-US" sz="2200" dirty="0" smtClean="0"/>
              <a:t>within </a:t>
            </a:r>
            <a:r>
              <a:rPr lang="en-US" sz="2200" dirty="0" smtClean="0"/>
              <a:t>1,000 </a:t>
            </a:r>
            <a:r>
              <a:rPr lang="en-US" sz="2200" dirty="0" smtClean="0"/>
              <a:t>feet </a:t>
            </a:r>
            <a:r>
              <a:rPr lang="en-US" sz="2200" dirty="0"/>
              <a:t>of another premises that is already licensed as an adult-use retail dispensary or is a medical cannabis dispensing facility operated by a registered organization.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1" y="5465213"/>
            <a:ext cx="1284417" cy="120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393" y="1623769"/>
            <a:ext cx="1052492" cy="1051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83" y="898638"/>
            <a:ext cx="726139" cy="7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250"/>
            <a:ext cx="9533130" cy="1281702"/>
          </a:xfrm>
        </p:spPr>
        <p:txBody>
          <a:bodyPr/>
          <a:lstStyle/>
          <a:p>
            <a:r>
              <a:rPr lang="en-US" dirty="0" smtClean="0"/>
              <a:t>What kind of cannabis businesses are allowed in Rochester?</a:t>
            </a:r>
            <a:endParaRPr lang="en-US" dirty="0"/>
          </a:p>
        </p:txBody>
      </p:sp>
      <p:grpSp>
        <p:nvGrpSpPr>
          <p:cNvPr id="3" name="Google Shape;627;p29"/>
          <p:cNvGrpSpPr/>
          <p:nvPr/>
        </p:nvGrpSpPr>
        <p:grpSpPr>
          <a:xfrm>
            <a:off x="569857" y="1010663"/>
            <a:ext cx="1538423" cy="3269595"/>
            <a:chOff x="842123" y="1859320"/>
            <a:chExt cx="1580524" cy="3172335"/>
          </a:xfrm>
        </p:grpSpPr>
        <p:sp>
          <p:nvSpPr>
            <p:cNvPr id="4" name="Google Shape;628;p29"/>
            <p:cNvSpPr/>
            <p:nvPr/>
          </p:nvSpPr>
          <p:spPr>
            <a:xfrm>
              <a:off x="861733" y="2126186"/>
              <a:ext cx="1543783" cy="2905469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29;p29"/>
            <p:cNvSpPr/>
            <p:nvPr/>
          </p:nvSpPr>
          <p:spPr>
            <a:xfrm>
              <a:off x="861394" y="3665496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D1CC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630;p29"/>
            <p:cNvSpPr/>
            <p:nvPr/>
          </p:nvSpPr>
          <p:spPr>
            <a:xfrm>
              <a:off x="1275887" y="185932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rgbClr val="D1CC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631;p29"/>
            <p:cNvSpPr txBox="1"/>
            <p:nvPr/>
          </p:nvSpPr>
          <p:spPr>
            <a:xfrm flipH="1">
              <a:off x="878847" y="2987885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Cultivator</a:t>
              </a: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" name="Google Shape;632;p29"/>
            <p:cNvSpPr txBox="1"/>
            <p:nvPr/>
          </p:nvSpPr>
          <p:spPr>
            <a:xfrm>
              <a:off x="1360086" y="1928142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  <a:tabLst/>
                <a:defRPr/>
              </a:pPr>
              <a:r>
                <a:rPr kumimoji="0" lang="en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kumimoji="0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Google Shape;633;p29"/>
            <p:cNvSpPr txBox="1"/>
            <p:nvPr/>
          </p:nvSpPr>
          <p:spPr>
            <a:xfrm>
              <a:off x="842123" y="2738883"/>
              <a:ext cx="1543200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634;p29"/>
            <p:cNvSpPr/>
            <p:nvPr/>
          </p:nvSpPr>
          <p:spPr>
            <a:xfrm>
              <a:off x="1385711" y="3941700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635;p29"/>
          <p:cNvGrpSpPr/>
          <p:nvPr/>
        </p:nvGrpSpPr>
        <p:grpSpPr>
          <a:xfrm>
            <a:off x="1791439" y="3943204"/>
            <a:ext cx="1486784" cy="2881453"/>
            <a:chOff x="7139927" y="1206500"/>
            <a:chExt cx="1546873" cy="3248480"/>
          </a:xfrm>
        </p:grpSpPr>
        <p:sp>
          <p:nvSpPr>
            <p:cNvPr id="12" name="Google Shape;636;p29"/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37;p29"/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4D5B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38;p29"/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  <a:tabLst/>
                <a:defRPr/>
              </a:pPr>
              <a:r>
                <a:rPr kumimoji="0" lang="en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" name="Google Shape;639;p29"/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Registered Organization</a:t>
              </a: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" name="Google Shape;641;p29"/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4D5B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643;p29"/>
          <p:cNvGrpSpPr/>
          <p:nvPr/>
        </p:nvGrpSpPr>
        <p:grpSpPr>
          <a:xfrm>
            <a:off x="2915077" y="964943"/>
            <a:ext cx="1503295" cy="3273683"/>
            <a:chOff x="2121778" y="1206500"/>
            <a:chExt cx="1562217" cy="3248480"/>
          </a:xfrm>
        </p:grpSpPr>
        <p:sp>
          <p:nvSpPr>
            <p:cNvPr id="20" name="Google Shape;644;p29"/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45;p29"/>
            <p:cNvSpPr/>
            <p:nvPr/>
          </p:nvSpPr>
          <p:spPr>
            <a:xfrm>
              <a:off x="2140213" y="3130581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8FC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646;p29"/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rgbClr val="8FC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7;p29"/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  <a:tabLst/>
                <a:defRPr/>
              </a:pPr>
              <a:r>
                <a:rPr kumimoji="0" lang="en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" name="Google Shape;648;p29"/>
            <p:cNvSpPr txBox="1"/>
            <p:nvPr/>
          </p:nvSpPr>
          <p:spPr>
            <a:xfrm flipH="1">
              <a:off x="2121778" y="2339333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Processor</a:t>
              </a: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7" name="Google Shape;651;p29"/>
          <p:cNvGrpSpPr/>
          <p:nvPr/>
        </p:nvGrpSpPr>
        <p:grpSpPr>
          <a:xfrm>
            <a:off x="5199126" y="1013063"/>
            <a:ext cx="1588394" cy="3181336"/>
            <a:chOff x="3752240" y="1206500"/>
            <a:chExt cx="1589854" cy="3248480"/>
          </a:xfrm>
        </p:grpSpPr>
        <p:sp>
          <p:nvSpPr>
            <p:cNvPr id="28" name="Google Shape;652;p29"/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53;p29"/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rgbClr val="1FC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4;p29"/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rgbClr val="1FC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5;p29"/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  <a:tabLst/>
                <a:defRPr/>
              </a:pPr>
              <a:r>
                <a:rPr kumimoji="0" lang="en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kumimoji="0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" name="Google Shape;656;p29"/>
            <p:cNvSpPr txBox="1"/>
            <p:nvPr/>
          </p:nvSpPr>
          <p:spPr>
            <a:xfrm flipH="1">
              <a:off x="3752240" y="2244658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Distributor</a:t>
              </a: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5" name="Google Shape;659;p29"/>
          <p:cNvGrpSpPr/>
          <p:nvPr/>
        </p:nvGrpSpPr>
        <p:grpSpPr>
          <a:xfrm>
            <a:off x="7314018" y="1002216"/>
            <a:ext cx="1803150" cy="3223287"/>
            <a:chOff x="5385118" y="1206500"/>
            <a:chExt cx="1705389" cy="3248480"/>
          </a:xfrm>
        </p:grpSpPr>
        <p:sp>
          <p:nvSpPr>
            <p:cNvPr id="36" name="Google Shape;660;p29"/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/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3A80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/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3A80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/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  <a:tabLst/>
                <a:defRPr/>
              </a:pPr>
              <a:r>
                <a:rPr kumimoji="0" lang="en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/>
            <p:cNvSpPr txBox="1"/>
            <p:nvPr/>
          </p:nvSpPr>
          <p:spPr>
            <a:xfrm flipH="1">
              <a:off x="5385118" y="2167349"/>
              <a:ext cx="1705389" cy="3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Microbusinesses</a:t>
              </a:r>
              <a:endParaRPr kumimoji="0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5" name="Google Shape;635;p29"/>
          <p:cNvGrpSpPr/>
          <p:nvPr/>
        </p:nvGrpSpPr>
        <p:grpSpPr>
          <a:xfrm>
            <a:off x="4107387" y="3914897"/>
            <a:ext cx="1529728" cy="2903004"/>
            <a:chOff x="7139927" y="1206500"/>
            <a:chExt cx="1546873" cy="3248480"/>
          </a:xfrm>
        </p:grpSpPr>
        <p:sp>
          <p:nvSpPr>
            <p:cNvPr id="46" name="Google Shape;636;p29"/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637;p29"/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2C34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638;p29"/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  <a:tabLst/>
                <a:defRPr/>
              </a:pPr>
              <a:r>
                <a:rPr lang="en" sz="3600" kern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kumimoji="0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" name="Google Shape;639;p29"/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  <a:tabLst/>
                <a:defRPr/>
              </a:pPr>
              <a:r>
                <a:rPr lang="en" kern="0" dirty="0" smtClea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Adult-Use Dispensary</a:t>
              </a: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" name="Google Shape;641;p29"/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2C34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1101;p40"/>
          <p:cNvSpPr/>
          <p:nvPr/>
        </p:nvSpPr>
        <p:spPr>
          <a:xfrm>
            <a:off x="2345839" y="5847081"/>
            <a:ext cx="219331" cy="274454"/>
          </a:xfrm>
          <a:custGeom>
            <a:avLst/>
            <a:gdLst/>
            <a:ahLst/>
            <a:cxnLst/>
            <a:rect l="l" t="t" r="r" b="b"/>
            <a:pathLst>
              <a:path w="6428" h="6238" extrusionOk="0">
                <a:moveTo>
                  <a:pt x="3309" y="2079"/>
                </a:moveTo>
                <a:cubicBezTo>
                  <a:pt x="3718" y="2079"/>
                  <a:pt x="4033" y="2394"/>
                  <a:pt x="4033" y="2804"/>
                </a:cubicBezTo>
                <a:cubicBezTo>
                  <a:pt x="4033" y="3182"/>
                  <a:pt x="3718" y="3497"/>
                  <a:pt x="3309" y="3497"/>
                </a:cubicBezTo>
                <a:cubicBezTo>
                  <a:pt x="2931" y="3497"/>
                  <a:pt x="2616" y="3150"/>
                  <a:pt x="2616" y="2804"/>
                </a:cubicBezTo>
                <a:cubicBezTo>
                  <a:pt x="2616" y="2394"/>
                  <a:pt x="2931" y="2079"/>
                  <a:pt x="3309" y="2079"/>
                </a:cubicBezTo>
                <a:close/>
                <a:moveTo>
                  <a:pt x="3403" y="662"/>
                </a:moveTo>
                <a:cubicBezTo>
                  <a:pt x="4726" y="662"/>
                  <a:pt x="5798" y="1764"/>
                  <a:pt x="5798" y="3119"/>
                </a:cubicBezTo>
                <a:cubicBezTo>
                  <a:pt x="5703" y="3655"/>
                  <a:pt x="5546" y="4222"/>
                  <a:pt x="5199" y="4663"/>
                </a:cubicBezTo>
                <a:cubicBezTo>
                  <a:pt x="5010" y="4253"/>
                  <a:pt x="4726" y="3938"/>
                  <a:pt x="4348" y="3686"/>
                </a:cubicBezTo>
                <a:cubicBezTo>
                  <a:pt x="4569" y="3466"/>
                  <a:pt x="4726" y="3119"/>
                  <a:pt x="4726" y="2741"/>
                </a:cubicBezTo>
                <a:cubicBezTo>
                  <a:pt x="4726" y="2016"/>
                  <a:pt x="4096" y="1386"/>
                  <a:pt x="3340" y="1386"/>
                </a:cubicBezTo>
                <a:cubicBezTo>
                  <a:pt x="2616" y="1386"/>
                  <a:pt x="1986" y="2016"/>
                  <a:pt x="1986" y="2741"/>
                </a:cubicBezTo>
                <a:cubicBezTo>
                  <a:pt x="1986" y="3119"/>
                  <a:pt x="2143" y="3466"/>
                  <a:pt x="2364" y="3686"/>
                </a:cubicBezTo>
                <a:cubicBezTo>
                  <a:pt x="1986" y="3907"/>
                  <a:pt x="1702" y="4253"/>
                  <a:pt x="1513" y="4663"/>
                </a:cubicBezTo>
                <a:cubicBezTo>
                  <a:pt x="1072" y="4096"/>
                  <a:pt x="883" y="3434"/>
                  <a:pt x="977" y="2772"/>
                </a:cubicBezTo>
                <a:cubicBezTo>
                  <a:pt x="1135" y="1670"/>
                  <a:pt x="2143" y="662"/>
                  <a:pt x="3403" y="662"/>
                </a:cubicBezTo>
                <a:close/>
                <a:moveTo>
                  <a:pt x="3309" y="4190"/>
                </a:moveTo>
                <a:cubicBezTo>
                  <a:pt x="3939" y="4190"/>
                  <a:pt x="4443" y="4600"/>
                  <a:pt x="4663" y="5167"/>
                </a:cubicBezTo>
                <a:cubicBezTo>
                  <a:pt x="4254" y="5450"/>
                  <a:pt x="3781" y="5545"/>
                  <a:pt x="3309" y="5545"/>
                </a:cubicBezTo>
                <a:cubicBezTo>
                  <a:pt x="2836" y="5545"/>
                  <a:pt x="2364" y="5387"/>
                  <a:pt x="1986" y="5167"/>
                </a:cubicBezTo>
                <a:cubicBezTo>
                  <a:pt x="2143" y="4568"/>
                  <a:pt x="2679" y="4190"/>
                  <a:pt x="3309" y="4190"/>
                </a:cubicBezTo>
                <a:close/>
                <a:moveTo>
                  <a:pt x="3309" y="0"/>
                </a:moveTo>
                <a:cubicBezTo>
                  <a:pt x="1733" y="0"/>
                  <a:pt x="410" y="1229"/>
                  <a:pt x="253" y="2678"/>
                </a:cubicBezTo>
                <a:cubicBezTo>
                  <a:pt x="1" y="4600"/>
                  <a:pt x="1450" y="6238"/>
                  <a:pt x="3309" y="6238"/>
                </a:cubicBezTo>
                <a:cubicBezTo>
                  <a:pt x="5042" y="6238"/>
                  <a:pt x="6428" y="4820"/>
                  <a:pt x="6428" y="3119"/>
                </a:cubicBezTo>
                <a:cubicBezTo>
                  <a:pt x="6428" y="1418"/>
                  <a:pt x="5042" y="0"/>
                  <a:pt x="3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102;p40"/>
          <p:cNvSpPr/>
          <p:nvPr/>
        </p:nvSpPr>
        <p:spPr>
          <a:xfrm>
            <a:off x="2228471" y="5779021"/>
            <a:ext cx="455060" cy="455002"/>
          </a:xfrm>
          <a:custGeom>
            <a:avLst/>
            <a:gdLst/>
            <a:ahLst/>
            <a:cxnLst/>
            <a:rect l="l" t="t" r="r" b="b"/>
            <a:pathLst>
              <a:path w="11878" h="11806" extrusionOk="0">
                <a:moveTo>
                  <a:pt x="6018" y="765"/>
                </a:moveTo>
                <a:lnTo>
                  <a:pt x="6868" y="1426"/>
                </a:lnTo>
                <a:cubicBezTo>
                  <a:pt x="6963" y="1458"/>
                  <a:pt x="7026" y="1489"/>
                  <a:pt x="7152" y="1489"/>
                </a:cubicBezTo>
                <a:lnTo>
                  <a:pt x="8223" y="1332"/>
                </a:lnTo>
                <a:lnTo>
                  <a:pt x="8664" y="2372"/>
                </a:lnTo>
                <a:cubicBezTo>
                  <a:pt x="8696" y="2435"/>
                  <a:pt x="8790" y="2529"/>
                  <a:pt x="8853" y="2561"/>
                </a:cubicBezTo>
                <a:lnTo>
                  <a:pt x="9893" y="2970"/>
                </a:lnTo>
                <a:lnTo>
                  <a:pt x="9735" y="4073"/>
                </a:lnTo>
                <a:cubicBezTo>
                  <a:pt x="9735" y="4136"/>
                  <a:pt x="9735" y="4262"/>
                  <a:pt x="9798" y="4325"/>
                </a:cubicBezTo>
                <a:lnTo>
                  <a:pt x="10460" y="5207"/>
                </a:lnTo>
                <a:lnTo>
                  <a:pt x="9798" y="6058"/>
                </a:lnTo>
                <a:cubicBezTo>
                  <a:pt x="9767" y="6152"/>
                  <a:pt x="9735" y="6215"/>
                  <a:pt x="9735" y="6341"/>
                </a:cubicBezTo>
                <a:lnTo>
                  <a:pt x="9893" y="7444"/>
                </a:lnTo>
                <a:lnTo>
                  <a:pt x="8853" y="7853"/>
                </a:lnTo>
                <a:cubicBezTo>
                  <a:pt x="8790" y="7885"/>
                  <a:pt x="8696" y="7948"/>
                  <a:pt x="8664" y="8042"/>
                </a:cubicBezTo>
                <a:lnTo>
                  <a:pt x="8255" y="9051"/>
                </a:lnTo>
                <a:lnTo>
                  <a:pt x="7120" y="8893"/>
                </a:lnTo>
                <a:cubicBezTo>
                  <a:pt x="7057" y="8893"/>
                  <a:pt x="6931" y="8893"/>
                  <a:pt x="6837" y="8988"/>
                </a:cubicBezTo>
                <a:lnTo>
                  <a:pt x="5986" y="9649"/>
                </a:lnTo>
                <a:lnTo>
                  <a:pt x="5104" y="8988"/>
                </a:lnTo>
                <a:cubicBezTo>
                  <a:pt x="5041" y="8925"/>
                  <a:pt x="5010" y="8893"/>
                  <a:pt x="4915" y="8893"/>
                </a:cubicBezTo>
                <a:lnTo>
                  <a:pt x="4884" y="8893"/>
                </a:lnTo>
                <a:lnTo>
                  <a:pt x="3781" y="9051"/>
                </a:lnTo>
                <a:lnTo>
                  <a:pt x="3371" y="8042"/>
                </a:lnTo>
                <a:cubicBezTo>
                  <a:pt x="3340" y="7948"/>
                  <a:pt x="3277" y="7885"/>
                  <a:pt x="3182" y="7853"/>
                </a:cubicBezTo>
                <a:lnTo>
                  <a:pt x="2143" y="7444"/>
                </a:lnTo>
                <a:lnTo>
                  <a:pt x="2300" y="6341"/>
                </a:lnTo>
                <a:cubicBezTo>
                  <a:pt x="2300" y="6278"/>
                  <a:pt x="2300" y="6152"/>
                  <a:pt x="2237" y="6058"/>
                </a:cubicBezTo>
                <a:lnTo>
                  <a:pt x="1576" y="5207"/>
                </a:lnTo>
                <a:lnTo>
                  <a:pt x="2237" y="4325"/>
                </a:lnTo>
                <a:cubicBezTo>
                  <a:pt x="2269" y="4262"/>
                  <a:pt x="2300" y="4167"/>
                  <a:pt x="2300" y="4073"/>
                </a:cubicBezTo>
                <a:lnTo>
                  <a:pt x="2143" y="2970"/>
                </a:lnTo>
                <a:lnTo>
                  <a:pt x="3182" y="2561"/>
                </a:lnTo>
                <a:cubicBezTo>
                  <a:pt x="3277" y="2529"/>
                  <a:pt x="3340" y="2435"/>
                  <a:pt x="3371" y="2372"/>
                </a:cubicBezTo>
                <a:lnTo>
                  <a:pt x="3812" y="1332"/>
                </a:lnTo>
                <a:lnTo>
                  <a:pt x="4884" y="1489"/>
                </a:lnTo>
                <a:cubicBezTo>
                  <a:pt x="4947" y="1489"/>
                  <a:pt x="5073" y="1489"/>
                  <a:pt x="5167" y="1426"/>
                </a:cubicBezTo>
                <a:lnTo>
                  <a:pt x="6018" y="765"/>
                </a:lnTo>
                <a:close/>
                <a:moveTo>
                  <a:pt x="2174" y="8168"/>
                </a:moveTo>
                <a:lnTo>
                  <a:pt x="2804" y="8420"/>
                </a:lnTo>
                <a:lnTo>
                  <a:pt x="3277" y="9586"/>
                </a:lnTo>
                <a:cubicBezTo>
                  <a:pt x="3308" y="9681"/>
                  <a:pt x="3434" y="9775"/>
                  <a:pt x="3529" y="9775"/>
                </a:cubicBezTo>
                <a:lnTo>
                  <a:pt x="2647" y="10720"/>
                </a:lnTo>
                <a:lnTo>
                  <a:pt x="2426" y="9649"/>
                </a:lnTo>
                <a:cubicBezTo>
                  <a:pt x="2395" y="9523"/>
                  <a:pt x="2332" y="9429"/>
                  <a:pt x="2174" y="9366"/>
                </a:cubicBezTo>
                <a:lnTo>
                  <a:pt x="1134" y="9177"/>
                </a:lnTo>
                <a:lnTo>
                  <a:pt x="2174" y="8168"/>
                </a:lnTo>
                <a:close/>
                <a:moveTo>
                  <a:pt x="9861" y="8105"/>
                </a:moveTo>
                <a:lnTo>
                  <a:pt x="10901" y="9145"/>
                </a:lnTo>
                <a:lnTo>
                  <a:pt x="9893" y="9366"/>
                </a:lnTo>
                <a:cubicBezTo>
                  <a:pt x="9767" y="9429"/>
                  <a:pt x="9641" y="9492"/>
                  <a:pt x="9609" y="9649"/>
                </a:cubicBezTo>
                <a:lnTo>
                  <a:pt x="9389" y="10720"/>
                </a:lnTo>
                <a:lnTo>
                  <a:pt x="8507" y="9712"/>
                </a:lnTo>
                <a:cubicBezTo>
                  <a:pt x="8601" y="9712"/>
                  <a:pt x="8727" y="9649"/>
                  <a:pt x="8759" y="9523"/>
                </a:cubicBezTo>
                <a:lnTo>
                  <a:pt x="9231" y="8389"/>
                </a:lnTo>
                <a:lnTo>
                  <a:pt x="9861" y="8105"/>
                </a:lnTo>
                <a:close/>
                <a:moveTo>
                  <a:pt x="6002" y="1"/>
                </a:moveTo>
                <a:cubicBezTo>
                  <a:pt x="5923" y="1"/>
                  <a:pt x="5844" y="24"/>
                  <a:pt x="5797" y="72"/>
                </a:cubicBezTo>
                <a:lnTo>
                  <a:pt x="4852" y="828"/>
                </a:lnTo>
                <a:lnTo>
                  <a:pt x="3623" y="670"/>
                </a:lnTo>
                <a:cubicBezTo>
                  <a:pt x="3607" y="667"/>
                  <a:pt x="3590" y="665"/>
                  <a:pt x="3573" y="665"/>
                </a:cubicBezTo>
                <a:cubicBezTo>
                  <a:pt x="3434" y="665"/>
                  <a:pt x="3305" y="775"/>
                  <a:pt x="3277" y="859"/>
                </a:cubicBezTo>
                <a:lnTo>
                  <a:pt x="2804" y="2025"/>
                </a:lnTo>
                <a:lnTo>
                  <a:pt x="1639" y="2498"/>
                </a:lnTo>
                <a:cubicBezTo>
                  <a:pt x="1481" y="2561"/>
                  <a:pt x="1418" y="2687"/>
                  <a:pt x="1450" y="2844"/>
                </a:cubicBezTo>
                <a:lnTo>
                  <a:pt x="1607" y="4073"/>
                </a:lnTo>
                <a:lnTo>
                  <a:pt x="851" y="5018"/>
                </a:lnTo>
                <a:cubicBezTo>
                  <a:pt x="788" y="5112"/>
                  <a:pt x="788" y="5333"/>
                  <a:pt x="851" y="5428"/>
                </a:cubicBezTo>
                <a:lnTo>
                  <a:pt x="1607" y="6373"/>
                </a:lnTo>
                <a:lnTo>
                  <a:pt x="1450" y="7601"/>
                </a:lnTo>
                <a:cubicBezTo>
                  <a:pt x="1450" y="7696"/>
                  <a:pt x="1450" y="7759"/>
                  <a:pt x="1481" y="7853"/>
                </a:cubicBezTo>
                <a:lnTo>
                  <a:pt x="189" y="9145"/>
                </a:lnTo>
                <a:cubicBezTo>
                  <a:pt x="0" y="9334"/>
                  <a:pt x="126" y="9649"/>
                  <a:pt x="347" y="9744"/>
                </a:cubicBezTo>
                <a:lnTo>
                  <a:pt x="1765" y="10059"/>
                </a:lnTo>
                <a:lnTo>
                  <a:pt x="2080" y="11539"/>
                </a:lnTo>
                <a:cubicBezTo>
                  <a:pt x="2099" y="11714"/>
                  <a:pt x="2250" y="11805"/>
                  <a:pt x="2407" y="11805"/>
                </a:cubicBezTo>
                <a:cubicBezTo>
                  <a:pt x="2505" y="11805"/>
                  <a:pt x="2606" y="11770"/>
                  <a:pt x="2678" y="11697"/>
                </a:cubicBezTo>
                <a:cubicBezTo>
                  <a:pt x="4410" y="9858"/>
                  <a:pt x="4587" y="9665"/>
                  <a:pt x="4601" y="9649"/>
                </a:cubicBezTo>
                <a:lnTo>
                  <a:pt x="4601" y="9649"/>
                </a:lnTo>
                <a:lnTo>
                  <a:pt x="4789" y="9618"/>
                </a:lnTo>
                <a:lnTo>
                  <a:pt x="5734" y="10374"/>
                </a:lnTo>
                <a:cubicBezTo>
                  <a:pt x="5829" y="10405"/>
                  <a:pt x="5860" y="10437"/>
                  <a:pt x="5955" y="10437"/>
                </a:cubicBezTo>
                <a:cubicBezTo>
                  <a:pt x="6018" y="10437"/>
                  <a:pt x="6112" y="10405"/>
                  <a:pt x="6144" y="10374"/>
                </a:cubicBezTo>
                <a:lnTo>
                  <a:pt x="7089" y="9618"/>
                </a:lnTo>
                <a:lnTo>
                  <a:pt x="7278" y="9649"/>
                </a:lnTo>
                <a:lnTo>
                  <a:pt x="9200" y="11697"/>
                </a:lnTo>
                <a:cubicBezTo>
                  <a:pt x="9284" y="11770"/>
                  <a:pt x="9388" y="11805"/>
                  <a:pt x="9485" y="11805"/>
                </a:cubicBezTo>
                <a:cubicBezTo>
                  <a:pt x="9640" y="11805"/>
                  <a:pt x="9779" y="11714"/>
                  <a:pt x="9798" y="11539"/>
                </a:cubicBezTo>
                <a:lnTo>
                  <a:pt x="10113" y="10059"/>
                </a:lnTo>
                <a:lnTo>
                  <a:pt x="11531" y="9744"/>
                </a:lnTo>
                <a:cubicBezTo>
                  <a:pt x="11815" y="9681"/>
                  <a:pt x="11878" y="9334"/>
                  <a:pt x="11689" y="9145"/>
                </a:cubicBezTo>
                <a:lnTo>
                  <a:pt x="10523" y="7853"/>
                </a:lnTo>
                <a:cubicBezTo>
                  <a:pt x="10554" y="7759"/>
                  <a:pt x="10586" y="7696"/>
                  <a:pt x="10554" y="7601"/>
                </a:cubicBezTo>
                <a:lnTo>
                  <a:pt x="10397" y="6373"/>
                </a:lnTo>
                <a:lnTo>
                  <a:pt x="11153" y="5428"/>
                </a:lnTo>
                <a:cubicBezTo>
                  <a:pt x="11216" y="5333"/>
                  <a:pt x="11216" y="5112"/>
                  <a:pt x="11153" y="5018"/>
                </a:cubicBezTo>
                <a:lnTo>
                  <a:pt x="10397" y="4073"/>
                </a:lnTo>
                <a:lnTo>
                  <a:pt x="10554" y="2844"/>
                </a:lnTo>
                <a:cubicBezTo>
                  <a:pt x="10586" y="2687"/>
                  <a:pt x="10460" y="2529"/>
                  <a:pt x="10365" y="2498"/>
                </a:cubicBezTo>
                <a:lnTo>
                  <a:pt x="9200" y="2025"/>
                </a:lnTo>
                <a:lnTo>
                  <a:pt x="8727" y="859"/>
                </a:lnTo>
                <a:cubicBezTo>
                  <a:pt x="8675" y="728"/>
                  <a:pt x="8578" y="662"/>
                  <a:pt x="8457" y="662"/>
                </a:cubicBezTo>
                <a:cubicBezTo>
                  <a:pt x="8432" y="662"/>
                  <a:pt x="8407" y="665"/>
                  <a:pt x="8381" y="670"/>
                </a:cubicBezTo>
                <a:lnTo>
                  <a:pt x="7152" y="828"/>
                </a:lnTo>
                <a:lnTo>
                  <a:pt x="6207" y="72"/>
                </a:lnTo>
                <a:cubicBezTo>
                  <a:pt x="6160" y="24"/>
                  <a:pt x="6081" y="1"/>
                  <a:pt x="60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124;p40"/>
          <p:cNvSpPr/>
          <p:nvPr/>
        </p:nvSpPr>
        <p:spPr>
          <a:xfrm>
            <a:off x="7982167" y="3156886"/>
            <a:ext cx="455046" cy="443622"/>
          </a:xfrm>
          <a:custGeom>
            <a:avLst/>
            <a:gdLst/>
            <a:ahLst/>
            <a:cxnLst/>
            <a:rect l="l" t="t" r="r" b="b"/>
            <a:pathLst>
              <a:path w="12005" h="11815" extrusionOk="0">
                <a:moveTo>
                  <a:pt x="6003" y="693"/>
                </a:moveTo>
                <a:cubicBezTo>
                  <a:pt x="6089" y="693"/>
                  <a:pt x="6176" y="725"/>
                  <a:pt x="6239" y="788"/>
                </a:cubicBezTo>
                <a:lnTo>
                  <a:pt x="8444" y="2993"/>
                </a:lnTo>
                <a:lnTo>
                  <a:pt x="7972" y="3466"/>
                </a:lnTo>
                <a:lnTo>
                  <a:pt x="7751" y="3214"/>
                </a:lnTo>
                <a:cubicBezTo>
                  <a:pt x="7562" y="3025"/>
                  <a:pt x="7279" y="2899"/>
                  <a:pt x="6995" y="2899"/>
                </a:cubicBezTo>
                <a:cubicBezTo>
                  <a:pt x="6711" y="2899"/>
                  <a:pt x="6459" y="3025"/>
                  <a:pt x="6239" y="3214"/>
                </a:cubicBezTo>
                <a:cubicBezTo>
                  <a:pt x="5861" y="3623"/>
                  <a:pt x="5861" y="4285"/>
                  <a:pt x="6239" y="4663"/>
                </a:cubicBezTo>
                <a:lnTo>
                  <a:pt x="6491" y="4915"/>
                </a:lnTo>
                <a:lnTo>
                  <a:pt x="6018" y="5388"/>
                </a:lnTo>
                <a:lnTo>
                  <a:pt x="5262" y="4631"/>
                </a:lnTo>
                <a:cubicBezTo>
                  <a:pt x="5199" y="4568"/>
                  <a:pt x="5113" y="4537"/>
                  <a:pt x="5026" y="4537"/>
                </a:cubicBezTo>
                <a:cubicBezTo>
                  <a:pt x="4939" y="4537"/>
                  <a:pt x="4853" y="4568"/>
                  <a:pt x="4790" y="4631"/>
                </a:cubicBezTo>
                <a:lnTo>
                  <a:pt x="4317" y="5104"/>
                </a:lnTo>
                <a:cubicBezTo>
                  <a:pt x="4254" y="5167"/>
                  <a:pt x="4167" y="5198"/>
                  <a:pt x="4081" y="5198"/>
                </a:cubicBezTo>
                <a:cubicBezTo>
                  <a:pt x="3994" y="5198"/>
                  <a:pt x="3907" y="5167"/>
                  <a:pt x="3844" y="5104"/>
                </a:cubicBezTo>
                <a:cubicBezTo>
                  <a:pt x="3718" y="4978"/>
                  <a:pt x="3718" y="4757"/>
                  <a:pt x="3844" y="4631"/>
                </a:cubicBezTo>
                <a:lnTo>
                  <a:pt x="4317" y="4159"/>
                </a:lnTo>
                <a:cubicBezTo>
                  <a:pt x="4443" y="4033"/>
                  <a:pt x="4443" y="3812"/>
                  <a:pt x="4317" y="3686"/>
                </a:cubicBezTo>
                <a:lnTo>
                  <a:pt x="3624" y="2993"/>
                </a:lnTo>
                <a:lnTo>
                  <a:pt x="5766" y="788"/>
                </a:lnTo>
                <a:cubicBezTo>
                  <a:pt x="5829" y="725"/>
                  <a:pt x="5916" y="693"/>
                  <a:pt x="6003" y="693"/>
                </a:cubicBezTo>
                <a:close/>
                <a:moveTo>
                  <a:pt x="3088" y="3466"/>
                </a:moveTo>
                <a:lnTo>
                  <a:pt x="3561" y="3938"/>
                </a:lnTo>
                <a:lnTo>
                  <a:pt x="3340" y="4159"/>
                </a:lnTo>
                <a:cubicBezTo>
                  <a:pt x="2931" y="4568"/>
                  <a:pt x="2931" y="5230"/>
                  <a:pt x="3340" y="5608"/>
                </a:cubicBezTo>
                <a:cubicBezTo>
                  <a:pt x="3529" y="5813"/>
                  <a:pt x="3797" y="5915"/>
                  <a:pt x="4065" y="5915"/>
                </a:cubicBezTo>
                <a:cubicBezTo>
                  <a:pt x="4333" y="5915"/>
                  <a:pt x="4601" y="5813"/>
                  <a:pt x="4790" y="5608"/>
                </a:cubicBezTo>
                <a:lnTo>
                  <a:pt x="5042" y="5388"/>
                </a:lnTo>
                <a:lnTo>
                  <a:pt x="5514" y="5860"/>
                </a:lnTo>
                <a:lnTo>
                  <a:pt x="4758" y="6616"/>
                </a:lnTo>
                <a:cubicBezTo>
                  <a:pt x="4632" y="6711"/>
                  <a:pt x="4632" y="6963"/>
                  <a:pt x="4758" y="7089"/>
                </a:cubicBezTo>
                <a:lnTo>
                  <a:pt x="5231" y="7561"/>
                </a:lnTo>
                <a:cubicBezTo>
                  <a:pt x="5357" y="7656"/>
                  <a:pt x="5357" y="7908"/>
                  <a:pt x="5231" y="8002"/>
                </a:cubicBezTo>
                <a:cubicBezTo>
                  <a:pt x="5168" y="8065"/>
                  <a:pt x="5081" y="8097"/>
                  <a:pt x="4994" y="8097"/>
                </a:cubicBezTo>
                <a:cubicBezTo>
                  <a:pt x="4908" y="8097"/>
                  <a:pt x="4821" y="8065"/>
                  <a:pt x="4758" y="8002"/>
                </a:cubicBezTo>
                <a:lnTo>
                  <a:pt x="4286" y="7561"/>
                </a:lnTo>
                <a:cubicBezTo>
                  <a:pt x="4223" y="7498"/>
                  <a:pt x="4136" y="7467"/>
                  <a:pt x="4049" y="7467"/>
                </a:cubicBezTo>
                <a:cubicBezTo>
                  <a:pt x="3963" y="7467"/>
                  <a:pt x="3876" y="7498"/>
                  <a:pt x="3813" y="7561"/>
                </a:cubicBezTo>
                <a:lnTo>
                  <a:pt x="3088" y="8254"/>
                </a:lnTo>
                <a:lnTo>
                  <a:pt x="883" y="6049"/>
                </a:lnTo>
                <a:cubicBezTo>
                  <a:pt x="789" y="6018"/>
                  <a:pt x="789" y="5829"/>
                  <a:pt x="883" y="5671"/>
                </a:cubicBezTo>
                <a:lnTo>
                  <a:pt x="3088" y="3466"/>
                </a:lnTo>
                <a:close/>
                <a:moveTo>
                  <a:pt x="8917" y="3529"/>
                </a:moveTo>
                <a:lnTo>
                  <a:pt x="11122" y="5671"/>
                </a:lnTo>
                <a:cubicBezTo>
                  <a:pt x="11248" y="5766"/>
                  <a:pt x="11248" y="6018"/>
                  <a:pt x="11122" y="6144"/>
                </a:cubicBezTo>
                <a:lnTo>
                  <a:pt x="8917" y="8349"/>
                </a:lnTo>
                <a:lnTo>
                  <a:pt x="8444" y="7876"/>
                </a:lnTo>
                <a:lnTo>
                  <a:pt x="8696" y="7624"/>
                </a:lnTo>
                <a:cubicBezTo>
                  <a:pt x="9074" y="7246"/>
                  <a:pt x="9074" y="6553"/>
                  <a:pt x="8696" y="6175"/>
                </a:cubicBezTo>
                <a:cubicBezTo>
                  <a:pt x="8491" y="5970"/>
                  <a:pt x="8224" y="5868"/>
                  <a:pt x="7956" y="5868"/>
                </a:cubicBezTo>
                <a:cubicBezTo>
                  <a:pt x="7688" y="5868"/>
                  <a:pt x="7420" y="5970"/>
                  <a:pt x="7216" y="6175"/>
                </a:cubicBezTo>
                <a:lnTo>
                  <a:pt x="6995" y="6396"/>
                </a:lnTo>
                <a:lnTo>
                  <a:pt x="6522" y="5923"/>
                </a:lnTo>
                <a:lnTo>
                  <a:pt x="7279" y="5198"/>
                </a:lnTo>
                <a:cubicBezTo>
                  <a:pt x="7373" y="5072"/>
                  <a:pt x="7373" y="4820"/>
                  <a:pt x="7279" y="4726"/>
                </a:cubicBezTo>
                <a:lnTo>
                  <a:pt x="6806" y="4222"/>
                </a:lnTo>
                <a:cubicBezTo>
                  <a:pt x="6680" y="4127"/>
                  <a:pt x="6680" y="3875"/>
                  <a:pt x="6806" y="3749"/>
                </a:cubicBezTo>
                <a:cubicBezTo>
                  <a:pt x="6869" y="3686"/>
                  <a:pt x="6963" y="3655"/>
                  <a:pt x="7026" y="3655"/>
                </a:cubicBezTo>
                <a:cubicBezTo>
                  <a:pt x="7121" y="3655"/>
                  <a:pt x="7216" y="3686"/>
                  <a:pt x="7279" y="3749"/>
                </a:cubicBezTo>
                <a:lnTo>
                  <a:pt x="7751" y="4222"/>
                </a:lnTo>
                <a:cubicBezTo>
                  <a:pt x="7798" y="4285"/>
                  <a:pt x="7885" y="4316"/>
                  <a:pt x="7976" y="4316"/>
                </a:cubicBezTo>
                <a:cubicBezTo>
                  <a:pt x="8066" y="4316"/>
                  <a:pt x="8161" y="4285"/>
                  <a:pt x="8224" y="4222"/>
                </a:cubicBezTo>
                <a:lnTo>
                  <a:pt x="8917" y="3529"/>
                </a:lnTo>
                <a:close/>
                <a:moveTo>
                  <a:pt x="5987" y="6396"/>
                </a:moveTo>
                <a:lnTo>
                  <a:pt x="6711" y="7152"/>
                </a:lnTo>
                <a:cubicBezTo>
                  <a:pt x="6774" y="7215"/>
                  <a:pt x="6869" y="7246"/>
                  <a:pt x="6960" y="7246"/>
                </a:cubicBezTo>
                <a:cubicBezTo>
                  <a:pt x="7050" y="7246"/>
                  <a:pt x="7137" y="7215"/>
                  <a:pt x="7184" y="7152"/>
                </a:cubicBezTo>
                <a:lnTo>
                  <a:pt x="7657" y="6679"/>
                </a:lnTo>
                <a:cubicBezTo>
                  <a:pt x="7720" y="6616"/>
                  <a:pt x="7814" y="6585"/>
                  <a:pt x="7905" y="6585"/>
                </a:cubicBezTo>
                <a:cubicBezTo>
                  <a:pt x="7995" y="6585"/>
                  <a:pt x="8082" y="6616"/>
                  <a:pt x="8129" y="6679"/>
                </a:cubicBezTo>
                <a:cubicBezTo>
                  <a:pt x="8255" y="6805"/>
                  <a:pt x="8255" y="7026"/>
                  <a:pt x="8129" y="7152"/>
                </a:cubicBezTo>
                <a:lnTo>
                  <a:pt x="7657" y="7624"/>
                </a:lnTo>
                <a:cubicBezTo>
                  <a:pt x="7562" y="7750"/>
                  <a:pt x="7562" y="7971"/>
                  <a:pt x="7657" y="8097"/>
                </a:cubicBezTo>
                <a:lnTo>
                  <a:pt x="8381" y="8822"/>
                </a:lnTo>
                <a:lnTo>
                  <a:pt x="6239" y="11027"/>
                </a:lnTo>
                <a:cubicBezTo>
                  <a:pt x="6192" y="11074"/>
                  <a:pt x="6105" y="11098"/>
                  <a:pt x="6014" y="11098"/>
                </a:cubicBezTo>
                <a:cubicBezTo>
                  <a:pt x="5924" y="11098"/>
                  <a:pt x="5829" y="11074"/>
                  <a:pt x="5766" y="11027"/>
                </a:cubicBezTo>
                <a:lnTo>
                  <a:pt x="3561" y="8822"/>
                </a:lnTo>
                <a:lnTo>
                  <a:pt x="4034" y="8349"/>
                </a:lnTo>
                <a:lnTo>
                  <a:pt x="4286" y="8570"/>
                </a:lnTo>
                <a:cubicBezTo>
                  <a:pt x="4475" y="8774"/>
                  <a:pt x="4742" y="8877"/>
                  <a:pt x="5010" y="8877"/>
                </a:cubicBezTo>
                <a:cubicBezTo>
                  <a:pt x="5278" y="8877"/>
                  <a:pt x="5546" y="8774"/>
                  <a:pt x="5735" y="8570"/>
                </a:cubicBezTo>
                <a:cubicBezTo>
                  <a:pt x="6144" y="8191"/>
                  <a:pt x="6144" y="7498"/>
                  <a:pt x="5735" y="7120"/>
                </a:cubicBezTo>
                <a:lnTo>
                  <a:pt x="5514" y="6868"/>
                </a:lnTo>
                <a:lnTo>
                  <a:pt x="5987" y="6396"/>
                </a:lnTo>
                <a:close/>
                <a:moveTo>
                  <a:pt x="5999" y="0"/>
                </a:moveTo>
                <a:cubicBezTo>
                  <a:pt x="5735" y="0"/>
                  <a:pt x="5467" y="95"/>
                  <a:pt x="5262" y="284"/>
                </a:cubicBezTo>
                <a:lnTo>
                  <a:pt x="379" y="5167"/>
                </a:lnTo>
                <a:cubicBezTo>
                  <a:pt x="1" y="5577"/>
                  <a:pt x="1" y="6238"/>
                  <a:pt x="379" y="6648"/>
                </a:cubicBezTo>
                <a:lnTo>
                  <a:pt x="5262" y="11531"/>
                </a:lnTo>
                <a:cubicBezTo>
                  <a:pt x="5467" y="11720"/>
                  <a:pt x="5735" y="11814"/>
                  <a:pt x="5999" y="11814"/>
                </a:cubicBezTo>
                <a:cubicBezTo>
                  <a:pt x="6262" y="11814"/>
                  <a:pt x="6522" y="11720"/>
                  <a:pt x="6711" y="11531"/>
                </a:cubicBezTo>
                <a:lnTo>
                  <a:pt x="11595" y="6648"/>
                </a:lnTo>
                <a:cubicBezTo>
                  <a:pt x="12004" y="6238"/>
                  <a:pt x="12004" y="5577"/>
                  <a:pt x="11595" y="5167"/>
                </a:cubicBezTo>
                <a:lnTo>
                  <a:pt x="6711" y="284"/>
                </a:lnTo>
                <a:cubicBezTo>
                  <a:pt x="6522" y="95"/>
                  <a:pt x="6262" y="0"/>
                  <a:pt x="59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211;p43"/>
          <p:cNvSpPr/>
          <p:nvPr/>
        </p:nvSpPr>
        <p:spPr>
          <a:xfrm>
            <a:off x="3415159" y="3140449"/>
            <a:ext cx="463124" cy="463129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212;p43"/>
          <p:cNvSpPr/>
          <p:nvPr/>
        </p:nvSpPr>
        <p:spPr>
          <a:xfrm flipH="1" flipV="1">
            <a:off x="3547533" y="3235530"/>
            <a:ext cx="198376" cy="272969"/>
          </a:xfrm>
          <a:custGeom>
            <a:avLst/>
            <a:gdLst/>
            <a:ahLst/>
            <a:cxnLst/>
            <a:rect l="l" t="t" r="r" b="b"/>
            <a:pathLst>
              <a:path w="5514" h="5514" extrusionOk="0">
                <a:moveTo>
                  <a:pt x="2773" y="820"/>
                </a:moveTo>
                <a:cubicBezTo>
                  <a:pt x="3813" y="820"/>
                  <a:pt x="4695" y="1702"/>
                  <a:pt x="4695" y="2742"/>
                </a:cubicBezTo>
                <a:cubicBezTo>
                  <a:pt x="4695" y="3813"/>
                  <a:pt x="3813" y="4695"/>
                  <a:pt x="2773" y="4695"/>
                </a:cubicBezTo>
                <a:cubicBezTo>
                  <a:pt x="1702" y="4695"/>
                  <a:pt x="820" y="3813"/>
                  <a:pt x="820" y="2742"/>
                </a:cubicBezTo>
                <a:cubicBezTo>
                  <a:pt x="820" y="1702"/>
                  <a:pt x="1702" y="820"/>
                  <a:pt x="2773" y="820"/>
                </a:cubicBezTo>
                <a:close/>
                <a:moveTo>
                  <a:pt x="2773" y="1"/>
                </a:moveTo>
                <a:cubicBezTo>
                  <a:pt x="1229" y="1"/>
                  <a:pt x="1" y="1198"/>
                  <a:pt x="1" y="2742"/>
                </a:cubicBezTo>
                <a:cubicBezTo>
                  <a:pt x="1" y="4285"/>
                  <a:pt x="1229" y="5514"/>
                  <a:pt x="2773" y="5514"/>
                </a:cubicBezTo>
                <a:cubicBezTo>
                  <a:pt x="4285" y="5514"/>
                  <a:pt x="5514" y="4285"/>
                  <a:pt x="5514" y="2742"/>
                </a:cubicBezTo>
                <a:cubicBezTo>
                  <a:pt x="5514" y="1229"/>
                  <a:pt x="4254" y="1"/>
                  <a:pt x="27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58;p29"/>
          <p:cNvSpPr/>
          <p:nvPr/>
        </p:nvSpPr>
        <p:spPr>
          <a:xfrm>
            <a:off x="4600639" y="5694348"/>
            <a:ext cx="477095" cy="465913"/>
          </a:xfrm>
          <a:custGeom>
            <a:avLst/>
            <a:gdLst/>
            <a:ahLst/>
            <a:cxnLst/>
            <a:rect l="l" t="t" r="r" b="b"/>
            <a:pathLst>
              <a:path w="12287" h="12241" extrusionOk="0">
                <a:moveTo>
                  <a:pt x="6207" y="1056"/>
                </a:moveTo>
                <a:lnTo>
                  <a:pt x="6553" y="1560"/>
                </a:lnTo>
                <a:cubicBezTo>
                  <a:pt x="6994" y="2253"/>
                  <a:pt x="7656" y="2663"/>
                  <a:pt x="8443" y="2820"/>
                </a:cubicBezTo>
                <a:cubicBezTo>
                  <a:pt x="8191" y="3261"/>
                  <a:pt x="8097" y="3765"/>
                  <a:pt x="8002" y="4332"/>
                </a:cubicBezTo>
                <a:cubicBezTo>
                  <a:pt x="7939" y="5152"/>
                  <a:pt x="8097" y="5939"/>
                  <a:pt x="8443" y="6506"/>
                </a:cubicBezTo>
                <a:cubicBezTo>
                  <a:pt x="8498" y="6588"/>
                  <a:pt x="8623" y="6670"/>
                  <a:pt x="8758" y="6670"/>
                </a:cubicBezTo>
                <a:cubicBezTo>
                  <a:pt x="8779" y="6670"/>
                  <a:pt x="8800" y="6668"/>
                  <a:pt x="8821" y="6664"/>
                </a:cubicBezTo>
                <a:cubicBezTo>
                  <a:pt x="9420" y="6506"/>
                  <a:pt x="9924" y="6223"/>
                  <a:pt x="10365" y="5908"/>
                </a:cubicBezTo>
                <a:cubicBezTo>
                  <a:pt x="10680" y="6254"/>
                  <a:pt x="11090" y="6569"/>
                  <a:pt x="11499" y="6853"/>
                </a:cubicBezTo>
                <a:cubicBezTo>
                  <a:pt x="11279" y="7325"/>
                  <a:pt x="11153" y="7798"/>
                  <a:pt x="11153" y="8271"/>
                </a:cubicBezTo>
                <a:cubicBezTo>
                  <a:pt x="10586" y="8302"/>
                  <a:pt x="10082" y="8428"/>
                  <a:pt x="9578" y="8617"/>
                </a:cubicBezTo>
                <a:cubicBezTo>
                  <a:pt x="9389" y="8712"/>
                  <a:pt x="9294" y="8932"/>
                  <a:pt x="9389" y="9090"/>
                </a:cubicBezTo>
                <a:lnTo>
                  <a:pt x="9704" y="9751"/>
                </a:lnTo>
                <a:lnTo>
                  <a:pt x="7183" y="8932"/>
                </a:lnTo>
                <a:lnTo>
                  <a:pt x="9861" y="7861"/>
                </a:lnTo>
                <a:cubicBezTo>
                  <a:pt x="10050" y="7798"/>
                  <a:pt x="10145" y="7609"/>
                  <a:pt x="10050" y="7388"/>
                </a:cubicBezTo>
                <a:cubicBezTo>
                  <a:pt x="10003" y="7247"/>
                  <a:pt x="9867" y="7176"/>
                  <a:pt x="9722" y="7176"/>
                </a:cubicBezTo>
                <a:cubicBezTo>
                  <a:pt x="9674" y="7176"/>
                  <a:pt x="9625" y="7184"/>
                  <a:pt x="9578" y="7199"/>
                </a:cubicBezTo>
                <a:lnTo>
                  <a:pt x="6522" y="8428"/>
                </a:lnTo>
                <a:lnTo>
                  <a:pt x="6522" y="3986"/>
                </a:lnTo>
                <a:cubicBezTo>
                  <a:pt x="6522" y="3765"/>
                  <a:pt x="6364" y="3608"/>
                  <a:pt x="6144" y="3608"/>
                </a:cubicBezTo>
                <a:cubicBezTo>
                  <a:pt x="5955" y="3608"/>
                  <a:pt x="5797" y="3765"/>
                  <a:pt x="5797" y="3986"/>
                </a:cubicBezTo>
                <a:lnTo>
                  <a:pt x="5797" y="8428"/>
                </a:lnTo>
                <a:lnTo>
                  <a:pt x="2710" y="7199"/>
                </a:lnTo>
                <a:cubicBezTo>
                  <a:pt x="2662" y="7184"/>
                  <a:pt x="2615" y="7176"/>
                  <a:pt x="2570" y="7176"/>
                </a:cubicBezTo>
                <a:cubicBezTo>
                  <a:pt x="2434" y="7176"/>
                  <a:pt x="2316" y="7247"/>
                  <a:pt x="2268" y="7388"/>
                </a:cubicBezTo>
                <a:cubicBezTo>
                  <a:pt x="2174" y="7609"/>
                  <a:pt x="2268" y="7798"/>
                  <a:pt x="2457" y="7861"/>
                </a:cubicBezTo>
                <a:lnTo>
                  <a:pt x="5135" y="8932"/>
                </a:lnTo>
                <a:lnTo>
                  <a:pt x="2615" y="9751"/>
                </a:lnTo>
                <a:lnTo>
                  <a:pt x="2930" y="9090"/>
                </a:lnTo>
                <a:cubicBezTo>
                  <a:pt x="2993" y="8901"/>
                  <a:pt x="2930" y="8712"/>
                  <a:pt x="2741" y="8617"/>
                </a:cubicBezTo>
                <a:cubicBezTo>
                  <a:pt x="2205" y="8397"/>
                  <a:pt x="1701" y="8271"/>
                  <a:pt x="1166" y="8271"/>
                </a:cubicBezTo>
                <a:cubicBezTo>
                  <a:pt x="1166" y="7798"/>
                  <a:pt x="1040" y="7325"/>
                  <a:pt x="882" y="6853"/>
                </a:cubicBezTo>
                <a:cubicBezTo>
                  <a:pt x="1323" y="6569"/>
                  <a:pt x="1701" y="6254"/>
                  <a:pt x="2016" y="5908"/>
                </a:cubicBezTo>
                <a:cubicBezTo>
                  <a:pt x="2457" y="6254"/>
                  <a:pt x="2962" y="6506"/>
                  <a:pt x="3560" y="6664"/>
                </a:cubicBezTo>
                <a:cubicBezTo>
                  <a:pt x="3596" y="6671"/>
                  <a:pt x="3631" y="6675"/>
                  <a:pt x="3665" y="6675"/>
                </a:cubicBezTo>
                <a:cubicBezTo>
                  <a:pt x="3784" y="6675"/>
                  <a:pt x="3889" y="6628"/>
                  <a:pt x="3938" y="6506"/>
                </a:cubicBezTo>
                <a:cubicBezTo>
                  <a:pt x="4316" y="5939"/>
                  <a:pt x="4411" y="5152"/>
                  <a:pt x="4379" y="4332"/>
                </a:cubicBezTo>
                <a:cubicBezTo>
                  <a:pt x="4348" y="3734"/>
                  <a:pt x="4190" y="3230"/>
                  <a:pt x="3938" y="2820"/>
                </a:cubicBezTo>
                <a:cubicBezTo>
                  <a:pt x="4694" y="2663"/>
                  <a:pt x="5356" y="2190"/>
                  <a:pt x="5828" y="1560"/>
                </a:cubicBezTo>
                <a:lnTo>
                  <a:pt x="6207" y="1056"/>
                </a:lnTo>
                <a:close/>
                <a:moveTo>
                  <a:pt x="6116" y="1"/>
                </a:moveTo>
                <a:cubicBezTo>
                  <a:pt x="6002" y="1"/>
                  <a:pt x="5892" y="48"/>
                  <a:pt x="5828" y="142"/>
                </a:cubicBezTo>
                <a:lnTo>
                  <a:pt x="5198" y="1150"/>
                </a:lnTo>
                <a:cubicBezTo>
                  <a:pt x="4789" y="1781"/>
                  <a:pt x="4064" y="2159"/>
                  <a:pt x="3277" y="2159"/>
                </a:cubicBezTo>
                <a:cubicBezTo>
                  <a:pt x="2962" y="2159"/>
                  <a:pt x="2804" y="2568"/>
                  <a:pt x="3056" y="2757"/>
                </a:cubicBezTo>
                <a:cubicBezTo>
                  <a:pt x="3371" y="3072"/>
                  <a:pt x="3592" y="3671"/>
                  <a:pt x="3623" y="4364"/>
                </a:cubicBezTo>
                <a:cubicBezTo>
                  <a:pt x="3686" y="4931"/>
                  <a:pt x="3592" y="5467"/>
                  <a:pt x="3434" y="5876"/>
                </a:cubicBezTo>
                <a:cubicBezTo>
                  <a:pt x="2962" y="5719"/>
                  <a:pt x="2520" y="5435"/>
                  <a:pt x="2174" y="5120"/>
                </a:cubicBezTo>
                <a:cubicBezTo>
                  <a:pt x="2103" y="5049"/>
                  <a:pt x="2019" y="5016"/>
                  <a:pt x="1937" y="5016"/>
                </a:cubicBezTo>
                <a:cubicBezTo>
                  <a:pt x="1837" y="5016"/>
                  <a:pt x="1739" y="5065"/>
                  <a:pt x="1670" y="5152"/>
                </a:cubicBezTo>
                <a:cubicBezTo>
                  <a:pt x="1323" y="5624"/>
                  <a:pt x="851" y="6065"/>
                  <a:pt x="252" y="6349"/>
                </a:cubicBezTo>
                <a:cubicBezTo>
                  <a:pt x="95" y="6412"/>
                  <a:pt x="0" y="6601"/>
                  <a:pt x="95" y="6790"/>
                </a:cubicBezTo>
                <a:cubicBezTo>
                  <a:pt x="347" y="7388"/>
                  <a:pt x="441" y="8018"/>
                  <a:pt x="410" y="8586"/>
                </a:cubicBezTo>
                <a:cubicBezTo>
                  <a:pt x="410" y="8712"/>
                  <a:pt x="441" y="8775"/>
                  <a:pt x="536" y="8838"/>
                </a:cubicBezTo>
                <a:cubicBezTo>
                  <a:pt x="630" y="8964"/>
                  <a:pt x="788" y="8964"/>
                  <a:pt x="945" y="8964"/>
                </a:cubicBezTo>
                <a:cubicBezTo>
                  <a:pt x="1355" y="8964"/>
                  <a:pt x="1701" y="9058"/>
                  <a:pt x="2111" y="9153"/>
                </a:cubicBezTo>
                <a:lnTo>
                  <a:pt x="1544" y="10224"/>
                </a:lnTo>
                <a:cubicBezTo>
                  <a:pt x="1406" y="10472"/>
                  <a:pt x="1606" y="10745"/>
                  <a:pt x="1870" y="10745"/>
                </a:cubicBezTo>
                <a:cubicBezTo>
                  <a:pt x="1907" y="10745"/>
                  <a:pt x="1946" y="10740"/>
                  <a:pt x="1985" y="10728"/>
                </a:cubicBezTo>
                <a:lnTo>
                  <a:pt x="5797" y="9499"/>
                </a:lnTo>
                <a:lnTo>
                  <a:pt x="5797" y="11894"/>
                </a:lnTo>
                <a:cubicBezTo>
                  <a:pt x="5797" y="12083"/>
                  <a:pt x="5955" y="12240"/>
                  <a:pt x="6144" y="12240"/>
                </a:cubicBezTo>
                <a:cubicBezTo>
                  <a:pt x="6364" y="12240"/>
                  <a:pt x="6522" y="12083"/>
                  <a:pt x="6522" y="11894"/>
                </a:cubicBezTo>
                <a:lnTo>
                  <a:pt x="6522" y="9499"/>
                </a:lnTo>
                <a:lnTo>
                  <a:pt x="10334" y="10728"/>
                </a:lnTo>
                <a:cubicBezTo>
                  <a:pt x="10382" y="10747"/>
                  <a:pt x="10431" y="10756"/>
                  <a:pt x="10476" y="10756"/>
                </a:cubicBezTo>
                <a:cubicBezTo>
                  <a:pt x="10726" y="10756"/>
                  <a:pt x="10908" y="10490"/>
                  <a:pt x="10775" y="10224"/>
                </a:cubicBezTo>
                <a:lnTo>
                  <a:pt x="10208" y="9153"/>
                </a:lnTo>
                <a:cubicBezTo>
                  <a:pt x="10554" y="9058"/>
                  <a:pt x="10964" y="8964"/>
                  <a:pt x="11342" y="8964"/>
                </a:cubicBezTo>
                <a:cubicBezTo>
                  <a:pt x="11387" y="8964"/>
                  <a:pt x="11432" y="8966"/>
                  <a:pt x="11476" y="8966"/>
                </a:cubicBezTo>
                <a:cubicBezTo>
                  <a:pt x="11587" y="8966"/>
                  <a:pt x="11693" y="8950"/>
                  <a:pt x="11783" y="8838"/>
                </a:cubicBezTo>
                <a:cubicBezTo>
                  <a:pt x="11846" y="8775"/>
                  <a:pt x="11909" y="8680"/>
                  <a:pt x="11909" y="8586"/>
                </a:cubicBezTo>
                <a:cubicBezTo>
                  <a:pt x="11877" y="7987"/>
                  <a:pt x="11972" y="7388"/>
                  <a:pt x="12224" y="6790"/>
                </a:cubicBezTo>
                <a:cubicBezTo>
                  <a:pt x="12287" y="6601"/>
                  <a:pt x="12224" y="6412"/>
                  <a:pt x="12003" y="6349"/>
                </a:cubicBezTo>
                <a:cubicBezTo>
                  <a:pt x="11436" y="6065"/>
                  <a:pt x="10964" y="5624"/>
                  <a:pt x="10586" y="5152"/>
                </a:cubicBezTo>
                <a:cubicBezTo>
                  <a:pt x="10534" y="5065"/>
                  <a:pt x="10434" y="5016"/>
                  <a:pt x="10329" y="5016"/>
                </a:cubicBezTo>
                <a:cubicBezTo>
                  <a:pt x="10243" y="5016"/>
                  <a:pt x="10153" y="5049"/>
                  <a:pt x="10082" y="5120"/>
                </a:cubicBezTo>
                <a:cubicBezTo>
                  <a:pt x="9735" y="5435"/>
                  <a:pt x="9294" y="5719"/>
                  <a:pt x="8821" y="5876"/>
                </a:cubicBezTo>
                <a:cubicBezTo>
                  <a:pt x="8664" y="5467"/>
                  <a:pt x="8601" y="4931"/>
                  <a:pt x="8632" y="4364"/>
                </a:cubicBezTo>
                <a:cubicBezTo>
                  <a:pt x="8664" y="3702"/>
                  <a:pt x="8916" y="3072"/>
                  <a:pt x="9231" y="2757"/>
                </a:cubicBezTo>
                <a:cubicBezTo>
                  <a:pt x="9452" y="2505"/>
                  <a:pt x="9294" y="2159"/>
                  <a:pt x="8979" y="2159"/>
                </a:cubicBezTo>
                <a:cubicBezTo>
                  <a:pt x="8191" y="2159"/>
                  <a:pt x="7498" y="1781"/>
                  <a:pt x="7057" y="1150"/>
                </a:cubicBezTo>
                <a:lnTo>
                  <a:pt x="6427" y="142"/>
                </a:lnTo>
                <a:cubicBezTo>
                  <a:pt x="6348" y="48"/>
                  <a:pt x="6230" y="1"/>
                  <a:pt x="6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231;p43"/>
          <p:cNvSpPr/>
          <p:nvPr/>
        </p:nvSpPr>
        <p:spPr>
          <a:xfrm>
            <a:off x="5881539" y="3196302"/>
            <a:ext cx="270200" cy="268119"/>
          </a:xfrm>
          <a:custGeom>
            <a:avLst/>
            <a:gdLst/>
            <a:ahLst/>
            <a:cxnLst/>
            <a:rect l="l" t="t" r="r" b="b"/>
            <a:pathLst>
              <a:path w="7720" h="7719" extrusionOk="0">
                <a:moveTo>
                  <a:pt x="2238" y="1323"/>
                </a:moveTo>
                <a:lnTo>
                  <a:pt x="2238" y="1323"/>
                </a:lnTo>
                <a:cubicBezTo>
                  <a:pt x="2143" y="1544"/>
                  <a:pt x="2049" y="1827"/>
                  <a:pt x="1986" y="2111"/>
                </a:cubicBezTo>
                <a:lnTo>
                  <a:pt x="1419" y="2111"/>
                </a:lnTo>
                <a:cubicBezTo>
                  <a:pt x="1671" y="1796"/>
                  <a:pt x="1923" y="1512"/>
                  <a:pt x="2238" y="1323"/>
                </a:cubicBezTo>
                <a:close/>
                <a:moveTo>
                  <a:pt x="3466" y="1040"/>
                </a:moveTo>
                <a:lnTo>
                  <a:pt x="3466" y="2111"/>
                </a:lnTo>
                <a:lnTo>
                  <a:pt x="2836" y="2111"/>
                </a:lnTo>
                <a:cubicBezTo>
                  <a:pt x="2994" y="1575"/>
                  <a:pt x="3246" y="1229"/>
                  <a:pt x="3466" y="1040"/>
                </a:cubicBezTo>
                <a:close/>
                <a:moveTo>
                  <a:pt x="4254" y="1040"/>
                </a:moveTo>
                <a:cubicBezTo>
                  <a:pt x="4538" y="1229"/>
                  <a:pt x="4727" y="1575"/>
                  <a:pt x="4884" y="2111"/>
                </a:cubicBezTo>
                <a:lnTo>
                  <a:pt x="4254" y="2111"/>
                </a:lnTo>
                <a:lnTo>
                  <a:pt x="4254" y="1040"/>
                </a:lnTo>
                <a:close/>
                <a:moveTo>
                  <a:pt x="5483" y="1323"/>
                </a:moveTo>
                <a:lnTo>
                  <a:pt x="5483" y="1323"/>
                </a:lnTo>
                <a:cubicBezTo>
                  <a:pt x="5798" y="1512"/>
                  <a:pt x="6081" y="1796"/>
                  <a:pt x="6302" y="2111"/>
                </a:cubicBezTo>
                <a:lnTo>
                  <a:pt x="5766" y="2111"/>
                </a:lnTo>
                <a:cubicBezTo>
                  <a:pt x="5672" y="1827"/>
                  <a:pt x="5609" y="1544"/>
                  <a:pt x="5483" y="1323"/>
                </a:cubicBezTo>
                <a:close/>
                <a:moveTo>
                  <a:pt x="1765" y="2930"/>
                </a:moveTo>
                <a:cubicBezTo>
                  <a:pt x="1734" y="3245"/>
                  <a:pt x="1702" y="3560"/>
                  <a:pt x="1702" y="3875"/>
                </a:cubicBezTo>
                <a:cubicBezTo>
                  <a:pt x="1702" y="4190"/>
                  <a:pt x="1734" y="4537"/>
                  <a:pt x="1765" y="4820"/>
                </a:cubicBezTo>
                <a:lnTo>
                  <a:pt x="978" y="4820"/>
                </a:lnTo>
                <a:cubicBezTo>
                  <a:pt x="883" y="4537"/>
                  <a:pt x="820" y="4222"/>
                  <a:pt x="820" y="3875"/>
                </a:cubicBezTo>
                <a:cubicBezTo>
                  <a:pt x="820" y="3497"/>
                  <a:pt x="883" y="3214"/>
                  <a:pt x="978" y="2930"/>
                </a:cubicBezTo>
                <a:close/>
                <a:moveTo>
                  <a:pt x="5136" y="2930"/>
                </a:moveTo>
                <a:cubicBezTo>
                  <a:pt x="5168" y="3245"/>
                  <a:pt x="5199" y="3560"/>
                  <a:pt x="5199" y="3875"/>
                </a:cubicBezTo>
                <a:cubicBezTo>
                  <a:pt x="5199" y="4222"/>
                  <a:pt x="5168" y="4537"/>
                  <a:pt x="5136" y="4820"/>
                </a:cubicBezTo>
                <a:lnTo>
                  <a:pt x="4286" y="4820"/>
                </a:lnTo>
                <a:lnTo>
                  <a:pt x="4286" y="2930"/>
                </a:lnTo>
                <a:close/>
                <a:moveTo>
                  <a:pt x="6743" y="2930"/>
                </a:moveTo>
                <a:cubicBezTo>
                  <a:pt x="6869" y="3245"/>
                  <a:pt x="6900" y="3560"/>
                  <a:pt x="6900" y="3875"/>
                </a:cubicBezTo>
                <a:cubicBezTo>
                  <a:pt x="6900" y="4222"/>
                  <a:pt x="6869" y="4537"/>
                  <a:pt x="6743" y="4820"/>
                </a:cubicBezTo>
                <a:lnTo>
                  <a:pt x="5955" y="4820"/>
                </a:lnTo>
                <a:cubicBezTo>
                  <a:pt x="5987" y="4505"/>
                  <a:pt x="6018" y="4190"/>
                  <a:pt x="6018" y="3875"/>
                </a:cubicBezTo>
                <a:cubicBezTo>
                  <a:pt x="6018" y="3560"/>
                  <a:pt x="5987" y="3214"/>
                  <a:pt x="5955" y="2930"/>
                </a:cubicBezTo>
                <a:close/>
                <a:moveTo>
                  <a:pt x="3466" y="2930"/>
                </a:moveTo>
                <a:lnTo>
                  <a:pt x="3466" y="4852"/>
                </a:lnTo>
                <a:lnTo>
                  <a:pt x="2647" y="4852"/>
                </a:lnTo>
                <a:cubicBezTo>
                  <a:pt x="2553" y="4537"/>
                  <a:pt x="2553" y="4222"/>
                  <a:pt x="2553" y="3875"/>
                </a:cubicBezTo>
                <a:cubicBezTo>
                  <a:pt x="2553" y="3497"/>
                  <a:pt x="2616" y="3214"/>
                  <a:pt x="2647" y="2930"/>
                </a:cubicBezTo>
                <a:close/>
                <a:moveTo>
                  <a:pt x="6302" y="5640"/>
                </a:moveTo>
                <a:cubicBezTo>
                  <a:pt x="6081" y="5955"/>
                  <a:pt x="5798" y="6238"/>
                  <a:pt x="5483" y="6427"/>
                </a:cubicBezTo>
                <a:cubicBezTo>
                  <a:pt x="5609" y="6207"/>
                  <a:pt x="5672" y="5923"/>
                  <a:pt x="5766" y="5640"/>
                </a:cubicBezTo>
                <a:close/>
                <a:moveTo>
                  <a:pt x="1986" y="5671"/>
                </a:moveTo>
                <a:cubicBezTo>
                  <a:pt x="2049" y="5955"/>
                  <a:pt x="2143" y="6238"/>
                  <a:pt x="2238" y="6459"/>
                </a:cubicBezTo>
                <a:cubicBezTo>
                  <a:pt x="1923" y="6238"/>
                  <a:pt x="1671" y="5955"/>
                  <a:pt x="1419" y="5671"/>
                </a:cubicBezTo>
                <a:close/>
                <a:moveTo>
                  <a:pt x="4916" y="5640"/>
                </a:moveTo>
                <a:cubicBezTo>
                  <a:pt x="4727" y="6144"/>
                  <a:pt x="4538" y="6522"/>
                  <a:pt x="4286" y="6711"/>
                </a:cubicBezTo>
                <a:lnTo>
                  <a:pt x="4286" y="5640"/>
                </a:lnTo>
                <a:close/>
                <a:moveTo>
                  <a:pt x="3466" y="5671"/>
                </a:moveTo>
                <a:lnTo>
                  <a:pt x="3466" y="6742"/>
                </a:lnTo>
                <a:cubicBezTo>
                  <a:pt x="3246" y="6553"/>
                  <a:pt x="2994" y="6144"/>
                  <a:pt x="2836" y="5671"/>
                </a:cubicBezTo>
                <a:close/>
                <a:moveTo>
                  <a:pt x="3876" y="0"/>
                </a:moveTo>
                <a:cubicBezTo>
                  <a:pt x="2301" y="0"/>
                  <a:pt x="915" y="945"/>
                  <a:pt x="316" y="2332"/>
                </a:cubicBezTo>
                <a:cubicBezTo>
                  <a:pt x="127" y="2804"/>
                  <a:pt x="1" y="3308"/>
                  <a:pt x="1" y="3875"/>
                </a:cubicBezTo>
                <a:cubicBezTo>
                  <a:pt x="1" y="4411"/>
                  <a:pt x="127" y="4946"/>
                  <a:pt x="316" y="5419"/>
                </a:cubicBezTo>
                <a:cubicBezTo>
                  <a:pt x="915" y="6774"/>
                  <a:pt x="2301" y="7719"/>
                  <a:pt x="3876" y="7719"/>
                </a:cubicBezTo>
                <a:cubicBezTo>
                  <a:pt x="5451" y="7719"/>
                  <a:pt x="6806" y="6774"/>
                  <a:pt x="7405" y="5419"/>
                </a:cubicBezTo>
                <a:cubicBezTo>
                  <a:pt x="7594" y="4946"/>
                  <a:pt x="7720" y="4411"/>
                  <a:pt x="7720" y="3875"/>
                </a:cubicBezTo>
                <a:cubicBezTo>
                  <a:pt x="7720" y="3308"/>
                  <a:pt x="7594" y="2804"/>
                  <a:pt x="7405" y="2332"/>
                </a:cubicBezTo>
                <a:cubicBezTo>
                  <a:pt x="6806" y="945"/>
                  <a:pt x="5451" y="0"/>
                  <a:pt x="38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229;p43"/>
          <p:cNvSpPr/>
          <p:nvPr/>
        </p:nvSpPr>
        <p:spPr>
          <a:xfrm>
            <a:off x="5783800" y="3073342"/>
            <a:ext cx="438900" cy="271454"/>
          </a:xfrm>
          <a:custGeom>
            <a:avLst/>
            <a:gdLst/>
            <a:ahLst/>
            <a:cxnLst/>
            <a:rect l="l" t="t" r="r" b="b"/>
            <a:pathLst>
              <a:path w="12540" h="7815" extrusionOk="0">
                <a:moveTo>
                  <a:pt x="11437" y="2080"/>
                </a:moveTo>
                <a:lnTo>
                  <a:pt x="11658" y="2931"/>
                </a:lnTo>
                <a:lnTo>
                  <a:pt x="10776" y="2742"/>
                </a:lnTo>
                <a:lnTo>
                  <a:pt x="11437" y="2080"/>
                </a:lnTo>
                <a:close/>
                <a:moveTo>
                  <a:pt x="6617" y="1"/>
                </a:moveTo>
                <a:cubicBezTo>
                  <a:pt x="4916" y="1"/>
                  <a:pt x="3340" y="662"/>
                  <a:pt x="2112" y="1828"/>
                </a:cubicBezTo>
                <a:cubicBezTo>
                  <a:pt x="663" y="3277"/>
                  <a:pt x="1" y="5420"/>
                  <a:pt x="379" y="7467"/>
                </a:cubicBezTo>
                <a:cubicBezTo>
                  <a:pt x="442" y="7656"/>
                  <a:pt x="568" y="7814"/>
                  <a:pt x="789" y="7814"/>
                </a:cubicBezTo>
                <a:lnTo>
                  <a:pt x="852" y="7814"/>
                </a:lnTo>
                <a:cubicBezTo>
                  <a:pt x="1104" y="7783"/>
                  <a:pt x="1198" y="7562"/>
                  <a:pt x="1167" y="7341"/>
                </a:cubicBezTo>
                <a:cubicBezTo>
                  <a:pt x="852" y="5577"/>
                  <a:pt x="1419" y="3718"/>
                  <a:pt x="2710" y="2458"/>
                </a:cubicBezTo>
                <a:cubicBezTo>
                  <a:pt x="3719" y="1450"/>
                  <a:pt x="5136" y="851"/>
                  <a:pt x="6617" y="851"/>
                </a:cubicBezTo>
                <a:cubicBezTo>
                  <a:pt x="7940" y="851"/>
                  <a:pt x="9200" y="1324"/>
                  <a:pt x="10177" y="2206"/>
                </a:cubicBezTo>
                <a:lnTo>
                  <a:pt x="9610" y="2773"/>
                </a:lnTo>
                <a:cubicBezTo>
                  <a:pt x="9484" y="2899"/>
                  <a:pt x="9452" y="3057"/>
                  <a:pt x="9484" y="3183"/>
                </a:cubicBezTo>
                <a:cubicBezTo>
                  <a:pt x="9515" y="3340"/>
                  <a:pt x="9641" y="3403"/>
                  <a:pt x="9799" y="3466"/>
                </a:cubicBezTo>
                <a:lnTo>
                  <a:pt x="12036" y="3939"/>
                </a:lnTo>
                <a:lnTo>
                  <a:pt x="12130" y="3939"/>
                </a:lnTo>
                <a:cubicBezTo>
                  <a:pt x="12225" y="3939"/>
                  <a:pt x="12319" y="3876"/>
                  <a:pt x="12382" y="3813"/>
                </a:cubicBezTo>
                <a:cubicBezTo>
                  <a:pt x="12508" y="3687"/>
                  <a:pt x="12540" y="3561"/>
                  <a:pt x="12508" y="3403"/>
                </a:cubicBezTo>
                <a:lnTo>
                  <a:pt x="12036" y="1167"/>
                </a:lnTo>
                <a:cubicBezTo>
                  <a:pt x="12004" y="1009"/>
                  <a:pt x="11878" y="883"/>
                  <a:pt x="11752" y="851"/>
                </a:cubicBezTo>
                <a:cubicBezTo>
                  <a:pt x="11715" y="844"/>
                  <a:pt x="11678" y="840"/>
                  <a:pt x="11642" y="840"/>
                </a:cubicBezTo>
                <a:cubicBezTo>
                  <a:pt x="11526" y="840"/>
                  <a:pt x="11422" y="881"/>
                  <a:pt x="11374" y="977"/>
                </a:cubicBezTo>
                <a:lnTo>
                  <a:pt x="10776" y="1576"/>
                </a:lnTo>
                <a:cubicBezTo>
                  <a:pt x="9641" y="536"/>
                  <a:pt x="8129" y="1"/>
                  <a:pt x="66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230;p43"/>
          <p:cNvSpPr/>
          <p:nvPr/>
        </p:nvSpPr>
        <p:spPr>
          <a:xfrm>
            <a:off x="5823744" y="3298423"/>
            <a:ext cx="441070" cy="272704"/>
          </a:xfrm>
          <a:custGeom>
            <a:avLst/>
            <a:gdLst/>
            <a:ahLst/>
            <a:cxnLst/>
            <a:rect l="l" t="t" r="r" b="b"/>
            <a:pathLst>
              <a:path w="12602" h="7851" extrusionOk="0">
                <a:moveTo>
                  <a:pt x="977" y="4857"/>
                </a:moveTo>
                <a:lnTo>
                  <a:pt x="1827" y="5078"/>
                </a:lnTo>
                <a:lnTo>
                  <a:pt x="1166" y="5739"/>
                </a:lnTo>
                <a:lnTo>
                  <a:pt x="977" y="4857"/>
                </a:lnTo>
                <a:close/>
                <a:moveTo>
                  <a:pt x="11779" y="1"/>
                </a:moveTo>
                <a:cubicBezTo>
                  <a:pt x="11759" y="1"/>
                  <a:pt x="11739" y="2"/>
                  <a:pt x="11720" y="6"/>
                </a:cubicBezTo>
                <a:cubicBezTo>
                  <a:pt x="11499" y="69"/>
                  <a:pt x="11373" y="289"/>
                  <a:pt x="11405" y="478"/>
                </a:cubicBezTo>
                <a:cubicBezTo>
                  <a:pt x="11720" y="2274"/>
                  <a:pt x="11184" y="4101"/>
                  <a:pt x="9861" y="5361"/>
                </a:cubicBezTo>
                <a:cubicBezTo>
                  <a:pt x="8853" y="6401"/>
                  <a:pt x="7435" y="7000"/>
                  <a:pt x="5986" y="7000"/>
                </a:cubicBezTo>
                <a:cubicBezTo>
                  <a:pt x="4631" y="7000"/>
                  <a:pt x="3371" y="6527"/>
                  <a:pt x="2394" y="5645"/>
                </a:cubicBezTo>
                <a:lnTo>
                  <a:pt x="2993" y="5046"/>
                </a:lnTo>
                <a:cubicBezTo>
                  <a:pt x="3088" y="4952"/>
                  <a:pt x="3151" y="4794"/>
                  <a:pt x="3088" y="4668"/>
                </a:cubicBezTo>
                <a:cubicBezTo>
                  <a:pt x="3056" y="4511"/>
                  <a:pt x="2962" y="4416"/>
                  <a:pt x="2772" y="4385"/>
                </a:cubicBezTo>
                <a:lnTo>
                  <a:pt x="536" y="3912"/>
                </a:lnTo>
                <a:cubicBezTo>
                  <a:pt x="506" y="3905"/>
                  <a:pt x="476" y="3901"/>
                  <a:pt x="446" y="3901"/>
                </a:cubicBezTo>
                <a:cubicBezTo>
                  <a:pt x="350" y="3901"/>
                  <a:pt x="254" y="3942"/>
                  <a:pt x="158" y="4038"/>
                </a:cubicBezTo>
                <a:cubicBezTo>
                  <a:pt x="32" y="4164"/>
                  <a:pt x="0" y="4290"/>
                  <a:pt x="32" y="4448"/>
                </a:cubicBezTo>
                <a:lnTo>
                  <a:pt x="504" y="6685"/>
                </a:lnTo>
                <a:cubicBezTo>
                  <a:pt x="536" y="6842"/>
                  <a:pt x="662" y="6937"/>
                  <a:pt x="788" y="7000"/>
                </a:cubicBezTo>
                <a:lnTo>
                  <a:pt x="882" y="7000"/>
                </a:lnTo>
                <a:cubicBezTo>
                  <a:pt x="1008" y="7000"/>
                  <a:pt x="1103" y="6968"/>
                  <a:pt x="1166" y="6874"/>
                </a:cubicBezTo>
                <a:lnTo>
                  <a:pt x="1764" y="6275"/>
                </a:lnTo>
                <a:cubicBezTo>
                  <a:pt x="2899" y="7315"/>
                  <a:pt x="4411" y="7850"/>
                  <a:pt x="5923" y="7850"/>
                </a:cubicBezTo>
                <a:cubicBezTo>
                  <a:pt x="7624" y="7850"/>
                  <a:pt x="9200" y="7189"/>
                  <a:pt x="10428" y="6023"/>
                </a:cubicBezTo>
                <a:cubicBezTo>
                  <a:pt x="11909" y="4511"/>
                  <a:pt x="12602" y="2400"/>
                  <a:pt x="12192" y="321"/>
                </a:cubicBezTo>
                <a:cubicBezTo>
                  <a:pt x="12164" y="123"/>
                  <a:pt x="11958" y="1"/>
                  <a:pt x="117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1" y="5465213"/>
            <a:ext cx="1284417" cy="120886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39" y="4317359"/>
            <a:ext cx="2110202" cy="2223626"/>
          </a:xfrm>
          <a:prstGeom prst="rect">
            <a:avLst/>
          </a:prstGeom>
        </p:spPr>
      </p:pic>
      <p:pic>
        <p:nvPicPr>
          <p:cNvPr id="72" name="Picture 71" descr="Download Cartoon Marijuana Leaf Png Clipart (#5597179) - PinClipar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68" y="4527030"/>
            <a:ext cx="1194085" cy="11262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" y="6440210"/>
            <a:ext cx="347556" cy="3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3"/>
          <p:cNvSpPr txBox="1">
            <a:spLocks noGrp="1"/>
          </p:cNvSpPr>
          <p:nvPr>
            <p:ph type="title"/>
          </p:nvPr>
        </p:nvSpPr>
        <p:spPr>
          <a:xfrm>
            <a:off x="179371" y="294633"/>
            <a:ext cx="9071127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/>
              <a:t>What does the adult- use cannabis retail applicant process look like?</a:t>
            </a:r>
            <a:endParaRPr dirty="0"/>
          </a:p>
        </p:txBody>
      </p:sp>
      <p:grpSp>
        <p:nvGrpSpPr>
          <p:cNvPr id="404" name="Google Shape;404;p23"/>
          <p:cNvGrpSpPr/>
          <p:nvPr/>
        </p:nvGrpSpPr>
        <p:grpSpPr>
          <a:xfrm>
            <a:off x="240784" y="4287800"/>
            <a:ext cx="9209294" cy="700368"/>
            <a:chOff x="1206453" y="3150422"/>
            <a:chExt cx="6906970" cy="525277"/>
          </a:xfrm>
        </p:grpSpPr>
        <p:sp>
          <p:nvSpPr>
            <p:cNvPr id="405" name="Google Shape;405;p23"/>
            <p:cNvSpPr/>
            <p:nvPr/>
          </p:nvSpPr>
          <p:spPr>
            <a:xfrm>
              <a:off x="1216675" y="3199299"/>
              <a:ext cx="1290000" cy="47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406" name="Google Shape;406;p23"/>
            <p:cNvSpPr txBox="1"/>
            <p:nvPr/>
          </p:nvSpPr>
          <p:spPr>
            <a:xfrm>
              <a:off x="1206453" y="3150422"/>
              <a:ext cx="12900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 dirty="0" smtClean="0">
                  <a:solidFill>
                    <a:schemeClr val="bg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4</a:t>
              </a:r>
              <a:endParaRPr sz="20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2547223" y="3171942"/>
              <a:ext cx="5566200" cy="476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23"/>
            <p:cNvSpPr txBox="1"/>
            <p:nvPr/>
          </p:nvSpPr>
          <p:spPr>
            <a:xfrm flipH="1">
              <a:off x="2738940" y="3246763"/>
              <a:ext cx="51837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en-US" dirty="0">
                  <a:solidFill>
                    <a:schemeClr val="bg2"/>
                  </a:solidFill>
                </a:rPr>
                <a:t>Submit </a:t>
              </a:r>
              <a:r>
                <a:rPr lang="en-US" dirty="0" smtClean="0">
                  <a:solidFill>
                    <a:schemeClr val="bg2"/>
                  </a:solidFill>
                </a:rPr>
                <a:t>“post selection” information to OCM Licensing &amp; compliance units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09" name="Google Shape;409;p23"/>
          <p:cNvGrpSpPr/>
          <p:nvPr/>
        </p:nvGrpSpPr>
        <p:grpSpPr>
          <a:xfrm>
            <a:off x="207507" y="3604196"/>
            <a:ext cx="9242571" cy="637647"/>
            <a:chOff x="1206452" y="2671216"/>
            <a:chExt cx="6931928" cy="478235"/>
          </a:xfrm>
        </p:grpSpPr>
        <p:sp>
          <p:nvSpPr>
            <p:cNvPr id="410" name="Google Shape;410;p23"/>
            <p:cNvSpPr/>
            <p:nvPr/>
          </p:nvSpPr>
          <p:spPr>
            <a:xfrm>
              <a:off x="1216675" y="2673051"/>
              <a:ext cx="1290000" cy="4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411" name="Google Shape;411;p23"/>
            <p:cNvSpPr txBox="1"/>
            <p:nvPr/>
          </p:nvSpPr>
          <p:spPr>
            <a:xfrm>
              <a:off x="1206452" y="2673047"/>
              <a:ext cx="12900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3</a:t>
              </a:r>
              <a:endParaRPr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2572180" y="2671216"/>
              <a:ext cx="5566200" cy="476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23"/>
            <p:cNvSpPr txBox="1"/>
            <p:nvPr/>
          </p:nvSpPr>
          <p:spPr>
            <a:xfrm flipH="1">
              <a:off x="2763897" y="2731159"/>
              <a:ext cx="51837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en-US" dirty="0"/>
                <a:t>Contact City of Rochester to ensure all local approvals have been met</a:t>
              </a:r>
            </a:p>
          </p:txBody>
        </p:sp>
      </p:grpSp>
      <p:grpSp>
        <p:nvGrpSpPr>
          <p:cNvPr id="414" name="Google Shape;414;p23"/>
          <p:cNvGrpSpPr/>
          <p:nvPr/>
        </p:nvGrpSpPr>
        <p:grpSpPr>
          <a:xfrm>
            <a:off x="207507" y="2872213"/>
            <a:ext cx="9242571" cy="640359"/>
            <a:chOff x="1206452" y="2142935"/>
            <a:chExt cx="6931928" cy="480269"/>
          </a:xfrm>
        </p:grpSpPr>
        <p:sp>
          <p:nvSpPr>
            <p:cNvPr id="415" name="Google Shape;415;p23"/>
            <p:cNvSpPr/>
            <p:nvPr/>
          </p:nvSpPr>
          <p:spPr>
            <a:xfrm>
              <a:off x="1216675" y="2146804"/>
              <a:ext cx="1290000" cy="47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bg2"/>
                </a:solidFill>
              </a:endParaRPr>
            </a:p>
          </p:txBody>
        </p:sp>
        <p:sp>
          <p:nvSpPr>
            <p:cNvPr id="416" name="Google Shape;416;p23"/>
            <p:cNvSpPr txBox="1"/>
            <p:nvPr/>
          </p:nvSpPr>
          <p:spPr>
            <a:xfrm>
              <a:off x="1206452" y="2146809"/>
              <a:ext cx="12900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 dirty="0" smtClean="0">
                  <a:solidFill>
                    <a:schemeClr val="bg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2</a:t>
              </a:r>
              <a:endParaRPr sz="20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572180" y="2142935"/>
              <a:ext cx="5566200" cy="476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2"/>
                </a:solidFill>
              </a:endParaRPr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2764031" y="2202879"/>
              <a:ext cx="51837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en-US" dirty="0">
                  <a:solidFill>
                    <a:schemeClr val="bg2"/>
                  </a:solidFill>
                </a:rPr>
                <a:t>Cannabis Control Board approves provisional license</a:t>
              </a:r>
            </a:p>
          </p:txBody>
        </p:sp>
      </p:grpSp>
      <p:grpSp>
        <p:nvGrpSpPr>
          <p:cNvPr id="419" name="Google Shape;419;p23"/>
          <p:cNvGrpSpPr/>
          <p:nvPr/>
        </p:nvGrpSpPr>
        <p:grpSpPr>
          <a:xfrm>
            <a:off x="207507" y="2180604"/>
            <a:ext cx="9242571" cy="643071"/>
            <a:chOff x="1206452" y="1614654"/>
            <a:chExt cx="6931928" cy="482303"/>
          </a:xfrm>
        </p:grpSpPr>
        <p:sp>
          <p:nvSpPr>
            <p:cNvPr id="420" name="Google Shape;420;p23"/>
            <p:cNvSpPr/>
            <p:nvPr/>
          </p:nvSpPr>
          <p:spPr>
            <a:xfrm>
              <a:off x="1216675" y="1620557"/>
              <a:ext cx="1290000" cy="4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421" name="Google Shape;421;p23"/>
            <p:cNvSpPr txBox="1"/>
            <p:nvPr/>
          </p:nvSpPr>
          <p:spPr>
            <a:xfrm>
              <a:off x="1206452" y="1620541"/>
              <a:ext cx="12900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1</a:t>
              </a:r>
              <a:endParaRPr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572180" y="1614654"/>
              <a:ext cx="5566200" cy="476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23"/>
            <p:cNvSpPr txBox="1"/>
            <p:nvPr/>
          </p:nvSpPr>
          <p:spPr>
            <a:xfrm>
              <a:off x="2764031" y="1680607"/>
              <a:ext cx="51837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Notification to Municipality</a:t>
              </a:r>
            </a:p>
          </p:txBody>
        </p:sp>
      </p:grpSp>
      <p:grpSp>
        <p:nvGrpSpPr>
          <p:cNvPr id="424" name="Google Shape;424;p23"/>
          <p:cNvGrpSpPr/>
          <p:nvPr/>
        </p:nvGrpSpPr>
        <p:grpSpPr>
          <a:xfrm>
            <a:off x="207507" y="1413528"/>
            <a:ext cx="9242571" cy="643349"/>
            <a:chOff x="1206452" y="1058163"/>
            <a:chExt cx="6931928" cy="482512"/>
          </a:xfrm>
        </p:grpSpPr>
        <p:sp>
          <p:nvSpPr>
            <p:cNvPr id="425" name="Google Shape;425;p23"/>
            <p:cNvSpPr/>
            <p:nvPr/>
          </p:nvSpPr>
          <p:spPr>
            <a:xfrm>
              <a:off x="2572180" y="1064213"/>
              <a:ext cx="5566200" cy="4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23"/>
            <p:cNvSpPr txBox="1"/>
            <p:nvPr/>
          </p:nvSpPr>
          <p:spPr>
            <a:xfrm>
              <a:off x="3473245" y="1058163"/>
              <a:ext cx="3296263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b="1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Cannabis Applicant Process</a:t>
              </a:r>
              <a:endParaRPr sz="2000" b="1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1216676" y="1064575"/>
              <a:ext cx="1290000" cy="47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428" name="Google Shape;428;p23"/>
            <p:cNvSpPr txBox="1"/>
            <p:nvPr/>
          </p:nvSpPr>
          <p:spPr>
            <a:xfrm>
              <a:off x="1206452" y="1061772"/>
              <a:ext cx="12900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34" name="Google Shape;434;p23"/>
          <p:cNvGrpSpPr/>
          <p:nvPr/>
        </p:nvGrpSpPr>
        <p:grpSpPr>
          <a:xfrm>
            <a:off x="179371" y="5128551"/>
            <a:ext cx="9242571" cy="640352"/>
            <a:chOff x="1206452" y="3727571"/>
            <a:chExt cx="6931928" cy="480264"/>
          </a:xfrm>
        </p:grpSpPr>
        <p:sp>
          <p:nvSpPr>
            <p:cNvPr id="435" name="Google Shape;435;p23"/>
            <p:cNvSpPr/>
            <p:nvPr/>
          </p:nvSpPr>
          <p:spPr>
            <a:xfrm>
              <a:off x="1216675" y="3731435"/>
              <a:ext cx="1290000" cy="4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436" name="Google Shape;436;p23"/>
            <p:cNvSpPr txBox="1"/>
            <p:nvPr/>
          </p:nvSpPr>
          <p:spPr>
            <a:xfrm>
              <a:off x="1206452" y="3731445"/>
              <a:ext cx="12900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5</a:t>
              </a:r>
              <a:endParaRPr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2572180" y="3727571"/>
              <a:ext cx="5566200" cy="476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3"/>
            <p:cNvSpPr txBox="1"/>
            <p:nvPr/>
          </p:nvSpPr>
          <p:spPr>
            <a:xfrm>
              <a:off x="2764031" y="3787515"/>
              <a:ext cx="51837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en-US" dirty="0" smtClean="0"/>
                <a:t>Notification of final license from OCM Licensing unit</a:t>
              </a:r>
              <a:endParaRPr lang="en-US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1" y="5465213"/>
            <a:ext cx="1284417" cy="12088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1" y="1421595"/>
            <a:ext cx="565762" cy="5649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" y="6440210"/>
            <a:ext cx="347556" cy="3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3"/>
          <p:cNvSpPr txBox="1">
            <a:spLocks noGrp="1"/>
          </p:cNvSpPr>
          <p:nvPr>
            <p:ph type="title"/>
          </p:nvPr>
        </p:nvSpPr>
        <p:spPr>
          <a:xfrm>
            <a:off x="179371" y="294633"/>
            <a:ext cx="9071127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/>
              <a:t>What does the adult- use cannabis retail applicant process look like?</a:t>
            </a:r>
            <a:endParaRPr dirty="0"/>
          </a:p>
        </p:txBody>
      </p:sp>
      <p:grpSp>
        <p:nvGrpSpPr>
          <p:cNvPr id="404" name="Google Shape;404;p23"/>
          <p:cNvGrpSpPr/>
          <p:nvPr/>
        </p:nvGrpSpPr>
        <p:grpSpPr>
          <a:xfrm>
            <a:off x="240784" y="4287800"/>
            <a:ext cx="9209294" cy="700368"/>
            <a:chOff x="1206453" y="3150422"/>
            <a:chExt cx="6906970" cy="525277"/>
          </a:xfrm>
        </p:grpSpPr>
        <p:sp>
          <p:nvSpPr>
            <p:cNvPr id="405" name="Google Shape;405;p23"/>
            <p:cNvSpPr/>
            <p:nvPr/>
          </p:nvSpPr>
          <p:spPr>
            <a:xfrm>
              <a:off x="1216675" y="3199299"/>
              <a:ext cx="1290000" cy="47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406" name="Google Shape;406;p23"/>
            <p:cNvSpPr txBox="1"/>
            <p:nvPr/>
          </p:nvSpPr>
          <p:spPr>
            <a:xfrm>
              <a:off x="1206453" y="3150422"/>
              <a:ext cx="12900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 dirty="0" smtClean="0">
                  <a:solidFill>
                    <a:schemeClr val="bg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9</a:t>
              </a:r>
              <a:endParaRPr sz="20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2547223" y="3171942"/>
              <a:ext cx="5566200" cy="476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23"/>
            <p:cNvSpPr txBox="1"/>
            <p:nvPr/>
          </p:nvSpPr>
          <p:spPr>
            <a:xfrm flipH="1">
              <a:off x="2738940" y="3246763"/>
              <a:ext cx="51837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en-US" dirty="0">
                  <a:solidFill>
                    <a:schemeClr val="bg2"/>
                  </a:solidFill>
                </a:rPr>
                <a:t>Submit </a:t>
              </a:r>
              <a:r>
                <a:rPr lang="en-US" dirty="0" smtClean="0">
                  <a:solidFill>
                    <a:schemeClr val="bg2"/>
                  </a:solidFill>
                </a:rPr>
                <a:t>Attestation Form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09" name="Google Shape;409;p23"/>
          <p:cNvGrpSpPr/>
          <p:nvPr/>
        </p:nvGrpSpPr>
        <p:grpSpPr>
          <a:xfrm>
            <a:off x="207507" y="3604196"/>
            <a:ext cx="9242571" cy="637647"/>
            <a:chOff x="1206452" y="2671216"/>
            <a:chExt cx="6931928" cy="478235"/>
          </a:xfrm>
        </p:grpSpPr>
        <p:sp>
          <p:nvSpPr>
            <p:cNvPr id="410" name="Google Shape;410;p23"/>
            <p:cNvSpPr/>
            <p:nvPr/>
          </p:nvSpPr>
          <p:spPr>
            <a:xfrm>
              <a:off x="1216675" y="2673051"/>
              <a:ext cx="1290000" cy="4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411" name="Google Shape;411;p23"/>
            <p:cNvSpPr txBox="1"/>
            <p:nvPr/>
          </p:nvSpPr>
          <p:spPr>
            <a:xfrm>
              <a:off x="1206452" y="2673047"/>
              <a:ext cx="12900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8</a:t>
              </a:r>
              <a:endParaRPr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2572180" y="2671216"/>
              <a:ext cx="5566200" cy="476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23"/>
            <p:cNvSpPr txBox="1"/>
            <p:nvPr/>
          </p:nvSpPr>
          <p:spPr>
            <a:xfrm flipH="1">
              <a:off x="2763897" y="2731159"/>
              <a:ext cx="51837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Approval from OCM Compliance Unit to register with Department of Taxation &amp; Finance</a:t>
              </a:r>
            </a:p>
          </p:txBody>
        </p:sp>
      </p:grpSp>
      <p:grpSp>
        <p:nvGrpSpPr>
          <p:cNvPr id="414" name="Google Shape;414;p23"/>
          <p:cNvGrpSpPr/>
          <p:nvPr/>
        </p:nvGrpSpPr>
        <p:grpSpPr>
          <a:xfrm>
            <a:off x="207507" y="2872213"/>
            <a:ext cx="9242571" cy="640359"/>
            <a:chOff x="1206452" y="2142935"/>
            <a:chExt cx="6931928" cy="480269"/>
          </a:xfrm>
        </p:grpSpPr>
        <p:sp>
          <p:nvSpPr>
            <p:cNvPr id="415" name="Google Shape;415;p23"/>
            <p:cNvSpPr/>
            <p:nvPr/>
          </p:nvSpPr>
          <p:spPr>
            <a:xfrm>
              <a:off x="1216675" y="2146804"/>
              <a:ext cx="1290000" cy="47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bg2"/>
                </a:solidFill>
              </a:endParaRPr>
            </a:p>
          </p:txBody>
        </p:sp>
        <p:sp>
          <p:nvSpPr>
            <p:cNvPr id="416" name="Google Shape;416;p23"/>
            <p:cNvSpPr txBox="1"/>
            <p:nvPr/>
          </p:nvSpPr>
          <p:spPr>
            <a:xfrm>
              <a:off x="1206452" y="2146809"/>
              <a:ext cx="12900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 dirty="0" smtClean="0">
                  <a:solidFill>
                    <a:schemeClr val="bg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7</a:t>
              </a:r>
              <a:endParaRPr sz="20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572180" y="2142935"/>
              <a:ext cx="5566200" cy="476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2"/>
                </a:solidFill>
              </a:endParaRPr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2764031" y="2202879"/>
              <a:ext cx="51837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en-US" dirty="0" smtClean="0">
                  <a:solidFill>
                    <a:schemeClr val="bg2"/>
                  </a:solidFill>
                </a:rPr>
                <a:t>Submit Initial Inventory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19" name="Google Shape;419;p23"/>
          <p:cNvGrpSpPr/>
          <p:nvPr/>
        </p:nvGrpSpPr>
        <p:grpSpPr>
          <a:xfrm>
            <a:off x="207507" y="2180604"/>
            <a:ext cx="9242571" cy="643071"/>
            <a:chOff x="1206452" y="1614654"/>
            <a:chExt cx="6931928" cy="482303"/>
          </a:xfrm>
        </p:grpSpPr>
        <p:sp>
          <p:nvSpPr>
            <p:cNvPr id="420" name="Google Shape;420;p23"/>
            <p:cNvSpPr/>
            <p:nvPr/>
          </p:nvSpPr>
          <p:spPr>
            <a:xfrm>
              <a:off x="1216675" y="1620557"/>
              <a:ext cx="1290000" cy="4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421" name="Google Shape;421;p23"/>
            <p:cNvSpPr txBox="1"/>
            <p:nvPr/>
          </p:nvSpPr>
          <p:spPr>
            <a:xfrm>
              <a:off x="1206452" y="1620541"/>
              <a:ext cx="12900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6</a:t>
              </a:r>
              <a:endParaRPr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572180" y="1614654"/>
              <a:ext cx="5566200" cy="476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23"/>
            <p:cNvSpPr txBox="1"/>
            <p:nvPr/>
          </p:nvSpPr>
          <p:spPr>
            <a:xfrm>
              <a:off x="2764031" y="1680607"/>
              <a:ext cx="51837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en-US" dirty="0" smtClean="0"/>
                <a:t>Virtual Inspection with OCM Compliance Unit</a:t>
              </a:r>
              <a:endParaRPr lang="en-US" dirty="0"/>
            </a:p>
          </p:txBody>
        </p:sp>
      </p:grpSp>
      <p:grpSp>
        <p:nvGrpSpPr>
          <p:cNvPr id="424" name="Google Shape;424;p23"/>
          <p:cNvGrpSpPr/>
          <p:nvPr/>
        </p:nvGrpSpPr>
        <p:grpSpPr>
          <a:xfrm>
            <a:off x="207507" y="1413528"/>
            <a:ext cx="9242571" cy="643349"/>
            <a:chOff x="1206452" y="1058163"/>
            <a:chExt cx="6931928" cy="482512"/>
          </a:xfrm>
        </p:grpSpPr>
        <p:sp>
          <p:nvSpPr>
            <p:cNvPr id="425" name="Google Shape;425;p23"/>
            <p:cNvSpPr/>
            <p:nvPr/>
          </p:nvSpPr>
          <p:spPr>
            <a:xfrm>
              <a:off x="2572180" y="1064213"/>
              <a:ext cx="5566200" cy="4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23"/>
            <p:cNvSpPr txBox="1"/>
            <p:nvPr/>
          </p:nvSpPr>
          <p:spPr>
            <a:xfrm>
              <a:off x="3473245" y="1058163"/>
              <a:ext cx="3296263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b="1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Cannabis Applicant Process Cont.</a:t>
              </a:r>
              <a:endParaRPr sz="2000" b="1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1216676" y="1064575"/>
              <a:ext cx="1290000" cy="47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428" name="Google Shape;428;p23"/>
            <p:cNvSpPr txBox="1"/>
            <p:nvPr/>
          </p:nvSpPr>
          <p:spPr>
            <a:xfrm>
              <a:off x="1206452" y="1061772"/>
              <a:ext cx="12900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34" name="Google Shape;434;p23"/>
          <p:cNvGrpSpPr/>
          <p:nvPr/>
        </p:nvGrpSpPr>
        <p:grpSpPr>
          <a:xfrm>
            <a:off x="179371" y="5128551"/>
            <a:ext cx="9242571" cy="640352"/>
            <a:chOff x="1206452" y="3727571"/>
            <a:chExt cx="6931928" cy="480264"/>
          </a:xfrm>
        </p:grpSpPr>
        <p:sp>
          <p:nvSpPr>
            <p:cNvPr id="435" name="Google Shape;435;p23"/>
            <p:cNvSpPr/>
            <p:nvPr/>
          </p:nvSpPr>
          <p:spPr>
            <a:xfrm>
              <a:off x="1216675" y="3731435"/>
              <a:ext cx="1290000" cy="4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436" name="Google Shape;436;p23"/>
            <p:cNvSpPr txBox="1"/>
            <p:nvPr/>
          </p:nvSpPr>
          <p:spPr>
            <a:xfrm>
              <a:off x="1206452" y="3731445"/>
              <a:ext cx="12900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10</a:t>
              </a:r>
              <a:endParaRPr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2572180" y="3727571"/>
              <a:ext cx="5566200" cy="476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3"/>
            <p:cNvSpPr txBox="1"/>
            <p:nvPr/>
          </p:nvSpPr>
          <p:spPr>
            <a:xfrm>
              <a:off x="2764031" y="3787515"/>
              <a:ext cx="51837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en-US" dirty="0" smtClean="0"/>
                <a:t>Sign City of Rochester Good Neighbor Agreement</a:t>
              </a:r>
              <a:endParaRPr lang="en-US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1" y="5465213"/>
            <a:ext cx="1284417" cy="12088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3" y="1430674"/>
            <a:ext cx="577142" cy="57634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" y="6440210"/>
            <a:ext cx="347556" cy="3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90" y="60383"/>
            <a:ext cx="9254289" cy="8512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departments are involved in the municipal </a:t>
            </a:r>
            <a:r>
              <a:rPr lang="en-US" dirty="0"/>
              <a:t>c</a:t>
            </a:r>
            <a:r>
              <a:rPr lang="en-US" dirty="0" smtClean="0"/>
              <a:t>annabis </a:t>
            </a:r>
            <a:r>
              <a:rPr lang="en-US" dirty="0"/>
              <a:t>a</a:t>
            </a:r>
            <a:r>
              <a:rPr lang="en-US" dirty="0" smtClean="0"/>
              <a:t>pplicant </a:t>
            </a:r>
            <a:r>
              <a:rPr lang="en-US" dirty="0"/>
              <a:t>p</a:t>
            </a:r>
            <a:r>
              <a:rPr lang="en-US" dirty="0" smtClean="0"/>
              <a:t>rocess? </a:t>
            </a:r>
            <a:endParaRPr lang="en-US" dirty="0"/>
          </a:p>
        </p:txBody>
      </p:sp>
      <p:grpSp>
        <p:nvGrpSpPr>
          <p:cNvPr id="60" name="Google Shape;147;p18"/>
          <p:cNvGrpSpPr/>
          <p:nvPr/>
        </p:nvGrpSpPr>
        <p:grpSpPr>
          <a:xfrm>
            <a:off x="2168744" y="1108796"/>
            <a:ext cx="1930147" cy="4320265"/>
            <a:chOff x="2117199" y="1195632"/>
            <a:chExt cx="1589311" cy="3538278"/>
          </a:xfrm>
        </p:grpSpPr>
        <p:sp>
          <p:nvSpPr>
            <p:cNvPr id="61" name="Google Shape;148;p18"/>
            <p:cNvSpPr/>
            <p:nvPr/>
          </p:nvSpPr>
          <p:spPr>
            <a:xfrm>
              <a:off x="2117199" y="2193680"/>
              <a:ext cx="1589100" cy="7926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49;p18"/>
            <p:cNvSpPr/>
            <p:nvPr/>
          </p:nvSpPr>
          <p:spPr>
            <a:xfrm>
              <a:off x="2117199" y="1195632"/>
              <a:ext cx="1589311" cy="906144"/>
            </a:xfrm>
            <a:prstGeom prst="flowChartOffpageConnector">
              <a:avLst/>
            </a:prstGeom>
            <a:solidFill>
              <a:srgbClr val="D1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50;p18"/>
            <p:cNvSpPr/>
            <p:nvPr/>
          </p:nvSpPr>
          <p:spPr>
            <a:xfrm>
              <a:off x="2117199" y="3078193"/>
              <a:ext cx="1589199" cy="792474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51;p18"/>
            <p:cNvSpPr/>
            <p:nvPr/>
          </p:nvSpPr>
          <p:spPr>
            <a:xfrm>
              <a:off x="2117205" y="3941436"/>
              <a:ext cx="1589199" cy="792474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52;p18"/>
            <p:cNvSpPr txBox="1"/>
            <p:nvPr/>
          </p:nvSpPr>
          <p:spPr>
            <a:xfrm>
              <a:off x="2409247" y="1471333"/>
              <a:ext cx="1005319" cy="354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Mayor’s Office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" name="Google Shape;153;p18"/>
            <p:cNvSpPr/>
            <p:nvPr/>
          </p:nvSpPr>
          <p:spPr>
            <a:xfrm>
              <a:off x="2685423" y="2327952"/>
              <a:ext cx="452842" cy="452842"/>
            </a:xfrm>
            <a:prstGeom prst="ellipse">
              <a:avLst/>
            </a:prstGeom>
            <a:solidFill>
              <a:srgbClr val="D1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54;p18"/>
            <p:cNvSpPr/>
            <p:nvPr/>
          </p:nvSpPr>
          <p:spPr>
            <a:xfrm>
              <a:off x="2759007" y="2442372"/>
              <a:ext cx="305675" cy="224001"/>
            </a:xfrm>
            <a:custGeom>
              <a:avLst/>
              <a:gdLst/>
              <a:ahLst/>
              <a:cxnLst/>
              <a:rect l="l" t="t" r="r" b="b"/>
              <a:pathLst>
                <a:path w="7439" h="5452" extrusionOk="0">
                  <a:moveTo>
                    <a:pt x="6688" y="0"/>
                  </a:moveTo>
                  <a:cubicBezTo>
                    <a:pt x="6501" y="0"/>
                    <a:pt x="6317" y="85"/>
                    <a:pt x="6171" y="248"/>
                  </a:cubicBezTo>
                  <a:lnTo>
                    <a:pt x="3103" y="3717"/>
                  </a:lnTo>
                  <a:lnTo>
                    <a:pt x="1301" y="1349"/>
                  </a:lnTo>
                  <a:cubicBezTo>
                    <a:pt x="1183" y="1171"/>
                    <a:pt x="982" y="1075"/>
                    <a:pt x="776" y="1075"/>
                  </a:cubicBezTo>
                  <a:cubicBezTo>
                    <a:pt x="634" y="1075"/>
                    <a:pt x="490" y="1120"/>
                    <a:pt x="367" y="1215"/>
                  </a:cubicBezTo>
                  <a:cubicBezTo>
                    <a:pt x="67" y="1415"/>
                    <a:pt x="0" y="1849"/>
                    <a:pt x="234" y="2149"/>
                  </a:cubicBezTo>
                  <a:lnTo>
                    <a:pt x="2502" y="5185"/>
                  </a:lnTo>
                  <a:cubicBezTo>
                    <a:pt x="2602" y="5352"/>
                    <a:pt x="2802" y="5452"/>
                    <a:pt x="3002" y="5452"/>
                  </a:cubicBezTo>
                  <a:lnTo>
                    <a:pt x="3036" y="5452"/>
                  </a:lnTo>
                  <a:cubicBezTo>
                    <a:pt x="3236" y="5452"/>
                    <a:pt x="3436" y="5385"/>
                    <a:pt x="3570" y="5251"/>
                  </a:cubicBezTo>
                  <a:lnTo>
                    <a:pt x="7205" y="1149"/>
                  </a:lnTo>
                  <a:cubicBezTo>
                    <a:pt x="7439" y="848"/>
                    <a:pt x="7406" y="415"/>
                    <a:pt x="7139" y="181"/>
                  </a:cubicBezTo>
                  <a:cubicBezTo>
                    <a:pt x="7002" y="60"/>
                    <a:pt x="6844" y="0"/>
                    <a:pt x="6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55;p18"/>
            <p:cNvSpPr/>
            <p:nvPr/>
          </p:nvSpPr>
          <p:spPr>
            <a:xfrm>
              <a:off x="2685449" y="3248007"/>
              <a:ext cx="452842" cy="452842"/>
            </a:xfrm>
            <a:prstGeom prst="ellipse">
              <a:avLst/>
            </a:prstGeom>
            <a:solidFill>
              <a:srgbClr val="D1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56;p18"/>
            <p:cNvSpPr/>
            <p:nvPr/>
          </p:nvSpPr>
          <p:spPr>
            <a:xfrm>
              <a:off x="2759032" y="3362427"/>
              <a:ext cx="305675" cy="224001"/>
            </a:xfrm>
            <a:custGeom>
              <a:avLst/>
              <a:gdLst/>
              <a:ahLst/>
              <a:cxnLst/>
              <a:rect l="l" t="t" r="r" b="b"/>
              <a:pathLst>
                <a:path w="7439" h="5452" extrusionOk="0">
                  <a:moveTo>
                    <a:pt x="6688" y="0"/>
                  </a:moveTo>
                  <a:cubicBezTo>
                    <a:pt x="6501" y="0"/>
                    <a:pt x="6317" y="85"/>
                    <a:pt x="6171" y="248"/>
                  </a:cubicBezTo>
                  <a:lnTo>
                    <a:pt x="3103" y="3717"/>
                  </a:lnTo>
                  <a:lnTo>
                    <a:pt x="1301" y="1349"/>
                  </a:lnTo>
                  <a:cubicBezTo>
                    <a:pt x="1183" y="1171"/>
                    <a:pt x="982" y="1075"/>
                    <a:pt x="776" y="1075"/>
                  </a:cubicBezTo>
                  <a:cubicBezTo>
                    <a:pt x="634" y="1075"/>
                    <a:pt x="490" y="1120"/>
                    <a:pt x="367" y="1215"/>
                  </a:cubicBezTo>
                  <a:cubicBezTo>
                    <a:pt x="67" y="1415"/>
                    <a:pt x="0" y="1849"/>
                    <a:pt x="234" y="2149"/>
                  </a:cubicBezTo>
                  <a:lnTo>
                    <a:pt x="2502" y="5185"/>
                  </a:lnTo>
                  <a:cubicBezTo>
                    <a:pt x="2602" y="5352"/>
                    <a:pt x="2802" y="5452"/>
                    <a:pt x="3002" y="5452"/>
                  </a:cubicBezTo>
                  <a:lnTo>
                    <a:pt x="3036" y="5452"/>
                  </a:lnTo>
                  <a:cubicBezTo>
                    <a:pt x="3236" y="5452"/>
                    <a:pt x="3436" y="5385"/>
                    <a:pt x="3570" y="5251"/>
                  </a:cubicBezTo>
                  <a:lnTo>
                    <a:pt x="7205" y="1149"/>
                  </a:lnTo>
                  <a:cubicBezTo>
                    <a:pt x="7439" y="848"/>
                    <a:pt x="7406" y="415"/>
                    <a:pt x="7139" y="181"/>
                  </a:cubicBezTo>
                  <a:cubicBezTo>
                    <a:pt x="7002" y="60"/>
                    <a:pt x="6844" y="0"/>
                    <a:pt x="6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57;p18"/>
            <p:cNvSpPr/>
            <p:nvPr/>
          </p:nvSpPr>
          <p:spPr>
            <a:xfrm>
              <a:off x="2685449" y="4111249"/>
              <a:ext cx="452842" cy="452842"/>
            </a:xfrm>
            <a:prstGeom prst="ellipse">
              <a:avLst/>
            </a:prstGeom>
            <a:solidFill>
              <a:srgbClr val="D1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58;p18"/>
            <p:cNvSpPr/>
            <p:nvPr/>
          </p:nvSpPr>
          <p:spPr>
            <a:xfrm>
              <a:off x="2759032" y="4225669"/>
              <a:ext cx="305675" cy="224001"/>
            </a:xfrm>
            <a:custGeom>
              <a:avLst/>
              <a:gdLst/>
              <a:ahLst/>
              <a:cxnLst/>
              <a:rect l="l" t="t" r="r" b="b"/>
              <a:pathLst>
                <a:path w="7439" h="5452" extrusionOk="0">
                  <a:moveTo>
                    <a:pt x="6688" y="0"/>
                  </a:moveTo>
                  <a:cubicBezTo>
                    <a:pt x="6501" y="0"/>
                    <a:pt x="6317" y="85"/>
                    <a:pt x="6171" y="248"/>
                  </a:cubicBezTo>
                  <a:lnTo>
                    <a:pt x="3103" y="3717"/>
                  </a:lnTo>
                  <a:lnTo>
                    <a:pt x="1301" y="1349"/>
                  </a:lnTo>
                  <a:cubicBezTo>
                    <a:pt x="1183" y="1171"/>
                    <a:pt x="982" y="1075"/>
                    <a:pt x="776" y="1075"/>
                  </a:cubicBezTo>
                  <a:cubicBezTo>
                    <a:pt x="634" y="1075"/>
                    <a:pt x="490" y="1120"/>
                    <a:pt x="367" y="1215"/>
                  </a:cubicBezTo>
                  <a:cubicBezTo>
                    <a:pt x="67" y="1415"/>
                    <a:pt x="0" y="1849"/>
                    <a:pt x="234" y="2149"/>
                  </a:cubicBezTo>
                  <a:lnTo>
                    <a:pt x="2502" y="5185"/>
                  </a:lnTo>
                  <a:cubicBezTo>
                    <a:pt x="2602" y="5352"/>
                    <a:pt x="2802" y="5452"/>
                    <a:pt x="3002" y="5452"/>
                  </a:cubicBezTo>
                  <a:lnTo>
                    <a:pt x="3036" y="5452"/>
                  </a:lnTo>
                  <a:cubicBezTo>
                    <a:pt x="3236" y="5452"/>
                    <a:pt x="3436" y="5385"/>
                    <a:pt x="3570" y="5251"/>
                  </a:cubicBezTo>
                  <a:lnTo>
                    <a:pt x="7205" y="1149"/>
                  </a:lnTo>
                  <a:cubicBezTo>
                    <a:pt x="7439" y="848"/>
                    <a:pt x="7406" y="415"/>
                    <a:pt x="7139" y="181"/>
                  </a:cubicBezTo>
                  <a:cubicBezTo>
                    <a:pt x="7002" y="60"/>
                    <a:pt x="6844" y="0"/>
                    <a:pt x="6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159;p18"/>
          <p:cNvGrpSpPr/>
          <p:nvPr/>
        </p:nvGrpSpPr>
        <p:grpSpPr>
          <a:xfrm>
            <a:off x="4106605" y="1101943"/>
            <a:ext cx="1930255" cy="4320264"/>
            <a:chOff x="3777351" y="1195632"/>
            <a:chExt cx="1589400" cy="3538277"/>
          </a:xfrm>
        </p:grpSpPr>
        <p:sp>
          <p:nvSpPr>
            <p:cNvPr id="73" name="Google Shape;160;p18"/>
            <p:cNvSpPr/>
            <p:nvPr/>
          </p:nvSpPr>
          <p:spPr>
            <a:xfrm>
              <a:off x="3777351" y="2193680"/>
              <a:ext cx="1589400" cy="7926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61;p18"/>
            <p:cNvSpPr/>
            <p:nvPr/>
          </p:nvSpPr>
          <p:spPr>
            <a:xfrm>
              <a:off x="3777351" y="3078193"/>
              <a:ext cx="1589311" cy="792473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62;p18"/>
            <p:cNvSpPr/>
            <p:nvPr/>
          </p:nvSpPr>
          <p:spPr>
            <a:xfrm>
              <a:off x="3777357" y="3941436"/>
              <a:ext cx="1589311" cy="792473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63;p18"/>
            <p:cNvSpPr/>
            <p:nvPr/>
          </p:nvSpPr>
          <p:spPr>
            <a:xfrm>
              <a:off x="3777351" y="1195632"/>
              <a:ext cx="1589311" cy="906144"/>
            </a:xfrm>
            <a:prstGeom prst="flowChartOffpageConnector">
              <a:avLst/>
            </a:prstGeom>
            <a:solidFill>
              <a:srgbClr val="8FC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64;p18"/>
            <p:cNvSpPr txBox="1"/>
            <p:nvPr/>
          </p:nvSpPr>
          <p:spPr>
            <a:xfrm>
              <a:off x="4069400" y="1448997"/>
              <a:ext cx="1005215" cy="354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Permits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" name="Google Shape;165;p18"/>
            <p:cNvSpPr/>
            <p:nvPr/>
          </p:nvSpPr>
          <p:spPr>
            <a:xfrm>
              <a:off x="4345589" y="2327945"/>
              <a:ext cx="452842" cy="452842"/>
            </a:xfrm>
            <a:prstGeom prst="ellipse">
              <a:avLst/>
            </a:prstGeom>
            <a:solidFill>
              <a:srgbClr val="8FC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66;p18"/>
            <p:cNvSpPr/>
            <p:nvPr/>
          </p:nvSpPr>
          <p:spPr>
            <a:xfrm>
              <a:off x="4419172" y="2442365"/>
              <a:ext cx="305675" cy="224001"/>
            </a:xfrm>
            <a:custGeom>
              <a:avLst/>
              <a:gdLst/>
              <a:ahLst/>
              <a:cxnLst/>
              <a:rect l="l" t="t" r="r" b="b"/>
              <a:pathLst>
                <a:path w="7439" h="5452" extrusionOk="0">
                  <a:moveTo>
                    <a:pt x="6688" y="0"/>
                  </a:moveTo>
                  <a:cubicBezTo>
                    <a:pt x="6501" y="0"/>
                    <a:pt x="6317" y="85"/>
                    <a:pt x="6171" y="248"/>
                  </a:cubicBezTo>
                  <a:lnTo>
                    <a:pt x="3103" y="3717"/>
                  </a:lnTo>
                  <a:lnTo>
                    <a:pt x="1301" y="1349"/>
                  </a:lnTo>
                  <a:cubicBezTo>
                    <a:pt x="1183" y="1171"/>
                    <a:pt x="982" y="1075"/>
                    <a:pt x="776" y="1075"/>
                  </a:cubicBezTo>
                  <a:cubicBezTo>
                    <a:pt x="634" y="1075"/>
                    <a:pt x="490" y="1120"/>
                    <a:pt x="367" y="1215"/>
                  </a:cubicBezTo>
                  <a:cubicBezTo>
                    <a:pt x="67" y="1415"/>
                    <a:pt x="0" y="1849"/>
                    <a:pt x="234" y="2149"/>
                  </a:cubicBezTo>
                  <a:lnTo>
                    <a:pt x="2502" y="5185"/>
                  </a:lnTo>
                  <a:cubicBezTo>
                    <a:pt x="2602" y="5352"/>
                    <a:pt x="2802" y="5452"/>
                    <a:pt x="3002" y="5452"/>
                  </a:cubicBezTo>
                  <a:lnTo>
                    <a:pt x="3036" y="5452"/>
                  </a:lnTo>
                  <a:cubicBezTo>
                    <a:pt x="3236" y="5452"/>
                    <a:pt x="3436" y="5385"/>
                    <a:pt x="3570" y="5251"/>
                  </a:cubicBezTo>
                  <a:lnTo>
                    <a:pt x="7205" y="1149"/>
                  </a:lnTo>
                  <a:cubicBezTo>
                    <a:pt x="7439" y="848"/>
                    <a:pt x="7406" y="415"/>
                    <a:pt x="7139" y="181"/>
                  </a:cubicBezTo>
                  <a:cubicBezTo>
                    <a:pt x="7002" y="60"/>
                    <a:pt x="6844" y="0"/>
                    <a:pt x="6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67;p18"/>
            <p:cNvSpPr/>
            <p:nvPr/>
          </p:nvSpPr>
          <p:spPr>
            <a:xfrm>
              <a:off x="4345601" y="3235323"/>
              <a:ext cx="452842" cy="452842"/>
            </a:xfrm>
            <a:prstGeom prst="ellipse">
              <a:avLst/>
            </a:prstGeom>
            <a:solidFill>
              <a:srgbClr val="8FC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68;p18"/>
            <p:cNvSpPr/>
            <p:nvPr/>
          </p:nvSpPr>
          <p:spPr>
            <a:xfrm>
              <a:off x="4419185" y="3349743"/>
              <a:ext cx="305675" cy="224001"/>
            </a:xfrm>
            <a:custGeom>
              <a:avLst/>
              <a:gdLst/>
              <a:ahLst/>
              <a:cxnLst/>
              <a:rect l="l" t="t" r="r" b="b"/>
              <a:pathLst>
                <a:path w="7439" h="5452" extrusionOk="0">
                  <a:moveTo>
                    <a:pt x="6688" y="0"/>
                  </a:moveTo>
                  <a:cubicBezTo>
                    <a:pt x="6501" y="0"/>
                    <a:pt x="6317" y="85"/>
                    <a:pt x="6171" y="248"/>
                  </a:cubicBezTo>
                  <a:lnTo>
                    <a:pt x="3103" y="3717"/>
                  </a:lnTo>
                  <a:lnTo>
                    <a:pt x="1301" y="1349"/>
                  </a:lnTo>
                  <a:cubicBezTo>
                    <a:pt x="1183" y="1171"/>
                    <a:pt x="982" y="1075"/>
                    <a:pt x="776" y="1075"/>
                  </a:cubicBezTo>
                  <a:cubicBezTo>
                    <a:pt x="634" y="1075"/>
                    <a:pt x="490" y="1120"/>
                    <a:pt x="367" y="1215"/>
                  </a:cubicBezTo>
                  <a:cubicBezTo>
                    <a:pt x="67" y="1415"/>
                    <a:pt x="0" y="1849"/>
                    <a:pt x="234" y="2149"/>
                  </a:cubicBezTo>
                  <a:lnTo>
                    <a:pt x="2502" y="5185"/>
                  </a:lnTo>
                  <a:cubicBezTo>
                    <a:pt x="2602" y="5352"/>
                    <a:pt x="2802" y="5452"/>
                    <a:pt x="3002" y="5452"/>
                  </a:cubicBezTo>
                  <a:lnTo>
                    <a:pt x="3036" y="5452"/>
                  </a:lnTo>
                  <a:cubicBezTo>
                    <a:pt x="3236" y="5452"/>
                    <a:pt x="3436" y="5385"/>
                    <a:pt x="3570" y="5251"/>
                  </a:cubicBezTo>
                  <a:lnTo>
                    <a:pt x="7205" y="1149"/>
                  </a:lnTo>
                  <a:cubicBezTo>
                    <a:pt x="7439" y="848"/>
                    <a:pt x="7406" y="415"/>
                    <a:pt x="7139" y="181"/>
                  </a:cubicBezTo>
                  <a:cubicBezTo>
                    <a:pt x="7002" y="60"/>
                    <a:pt x="6844" y="0"/>
                    <a:pt x="6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69;p18"/>
            <p:cNvSpPr/>
            <p:nvPr/>
          </p:nvSpPr>
          <p:spPr>
            <a:xfrm>
              <a:off x="4345601" y="4098565"/>
              <a:ext cx="452842" cy="452842"/>
            </a:xfrm>
            <a:prstGeom prst="ellipse">
              <a:avLst/>
            </a:prstGeom>
            <a:solidFill>
              <a:srgbClr val="8FC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70;p18"/>
            <p:cNvSpPr/>
            <p:nvPr/>
          </p:nvSpPr>
          <p:spPr>
            <a:xfrm>
              <a:off x="4419185" y="4212985"/>
              <a:ext cx="305675" cy="224001"/>
            </a:xfrm>
            <a:custGeom>
              <a:avLst/>
              <a:gdLst/>
              <a:ahLst/>
              <a:cxnLst/>
              <a:rect l="l" t="t" r="r" b="b"/>
              <a:pathLst>
                <a:path w="7439" h="5452" extrusionOk="0">
                  <a:moveTo>
                    <a:pt x="6688" y="0"/>
                  </a:moveTo>
                  <a:cubicBezTo>
                    <a:pt x="6501" y="0"/>
                    <a:pt x="6317" y="85"/>
                    <a:pt x="6171" y="248"/>
                  </a:cubicBezTo>
                  <a:lnTo>
                    <a:pt x="3103" y="3717"/>
                  </a:lnTo>
                  <a:lnTo>
                    <a:pt x="1301" y="1349"/>
                  </a:lnTo>
                  <a:cubicBezTo>
                    <a:pt x="1183" y="1171"/>
                    <a:pt x="982" y="1075"/>
                    <a:pt x="776" y="1075"/>
                  </a:cubicBezTo>
                  <a:cubicBezTo>
                    <a:pt x="634" y="1075"/>
                    <a:pt x="490" y="1120"/>
                    <a:pt x="367" y="1215"/>
                  </a:cubicBezTo>
                  <a:cubicBezTo>
                    <a:pt x="67" y="1415"/>
                    <a:pt x="0" y="1849"/>
                    <a:pt x="234" y="2149"/>
                  </a:cubicBezTo>
                  <a:lnTo>
                    <a:pt x="2502" y="5185"/>
                  </a:lnTo>
                  <a:cubicBezTo>
                    <a:pt x="2602" y="5352"/>
                    <a:pt x="2802" y="5452"/>
                    <a:pt x="3002" y="5452"/>
                  </a:cubicBezTo>
                  <a:lnTo>
                    <a:pt x="3036" y="5452"/>
                  </a:lnTo>
                  <a:cubicBezTo>
                    <a:pt x="3236" y="5452"/>
                    <a:pt x="3436" y="5385"/>
                    <a:pt x="3570" y="5251"/>
                  </a:cubicBezTo>
                  <a:lnTo>
                    <a:pt x="7205" y="1149"/>
                  </a:lnTo>
                  <a:cubicBezTo>
                    <a:pt x="7439" y="848"/>
                    <a:pt x="7406" y="415"/>
                    <a:pt x="7139" y="181"/>
                  </a:cubicBezTo>
                  <a:cubicBezTo>
                    <a:pt x="7002" y="60"/>
                    <a:pt x="6844" y="0"/>
                    <a:pt x="6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171;p18"/>
          <p:cNvGrpSpPr/>
          <p:nvPr/>
        </p:nvGrpSpPr>
        <p:grpSpPr>
          <a:xfrm>
            <a:off x="6044124" y="1106610"/>
            <a:ext cx="1930255" cy="4320264"/>
            <a:chOff x="5437504" y="1195632"/>
            <a:chExt cx="1589400" cy="3538277"/>
          </a:xfrm>
        </p:grpSpPr>
        <p:sp>
          <p:nvSpPr>
            <p:cNvPr id="85" name="Google Shape;172;p18"/>
            <p:cNvSpPr/>
            <p:nvPr/>
          </p:nvSpPr>
          <p:spPr>
            <a:xfrm>
              <a:off x="5437504" y="2193680"/>
              <a:ext cx="1589400" cy="7926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73;p18"/>
            <p:cNvSpPr/>
            <p:nvPr/>
          </p:nvSpPr>
          <p:spPr>
            <a:xfrm>
              <a:off x="5437504" y="3078193"/>
              <a:ext cx="1589311" cy="792473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74;p18"/>
            <p:cNvSpPr/>
            <p:nvPr/>
          </p:nvSpPr>
          <p:spPr>
            <a:xfrm>
              <a:off x="5437510" y="3941436"/>
              <a:ext cx="1589311" cy="792473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75;p18"/>
            <p:cNvSpPr/>
            <p:nvPr/>
          </p:nvSpPr>
          <p:spPr>
            <a:xfrm>
              <a:off x="5437504" y="1195632"/>
              <a:ext cx="1589311" cy="906144"/>
            </a:xfrm>
            <a:prstGeom prst="flowChartOffpageConnector">
              <a:avLst/>
            </a:prstGeom>
            <a:solidFill>
              <a:srgbClr val="1FC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76;p18"/>
            <p:cNvSpPr txBox="1"/>
            <p:nvPr/>
          </p:nvSpPr>
          <p:spPr>
            <a:xfrm>
              <a:off x="5729553" y="1469296"/>
              <a:ext cx="1005215" cy="354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Buildings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" name="Google Shape;177;p18"/>
            <p:cNvSpPr/>
            <p:nvPr/>
          </p:nvSpPr>
          <p:spPr>
            <a:xfrm>
              <a:off x="6005716" y="2327957"/>
              <a:ext cx="452842" cy="452842"/>
            </a:xfrm>
            <a:prstGeom prst="ellipse">
              <a:avLst/>
            </a:prstGeom>
            <a:solidFill>
              <a:srgbClr val="1FC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78;p18"/>
            <p:cNvSpPr/>
            <p:nvPr/>
          </p:nvSpPr>
          <p:spPr>
            <a:xfrm>
              <a:off x="6079299" y="2442377"/>
              <a:ext cx="305675" cy="224001"/>
            </a:xfrm>
            <a:custGeom>
              <a:avLst/>
              <a:gdLst/>
              <a:ahLst/>
              <a:cxnLst/>
              <a:rect l="l" t="t" r="r" b="b"/>
              <a:pathLst>
                <a:path w="7439" h="5452" extrusionOk="0">
                  <a:moveTo>
                    <a:pt x="6688" y="0"/>
                  </a:moveTo>
                  <a:cubicBezTo>
                    <a:pt x="6501" y="0"/>
                    <a:pt x="6317" y="85"/>
                    <a:pt x="6171" y="248"/>
                  </a:cubicBezTo>
                  <a:lnTo>
                    <a:pt x="3103" y="3717"/>
                  </a:lnTo>
                  <a:lnTo>
                    <a:pt x="1301" y="1349"/>
                  </a:lnTo>
                  <a:cubicBezTo>
                    <a:pt x="1183" y="1171"/>
                    <a:pt x="982" y="1075"/>
                    <a:pt x="776" y="1075"/>
                  </a:cubicBezTo>
                  <a:cubicBezTo>
                    <a:pt x="634" y="1075"/>
                    <a:pt x="490" y="1120"/>
                    <a:pt x="367" y="1215"/>
                  </a:cubicBezTo>
                  <a:cubicBezTo>
                    <a:pt x="67" y="1415"/>
                    <a:pt x="0" y="1849"/>
                    <a:pt x="234" y="2149"/>
                  </a:cubicBezTo>
                  <a:lnTo>
                    <a:pt x="2502" y="5185"/>
                  </a:lnTo>
                  <a:cubicBezTo>
                    <a:pt x="2602" y="5352"/>
                    <a:pt x="2802" y="5452"/>
                    <a:pt x="3002" y="5452"/>
                  </a:cubicBezTo>
                  <a:lnTo>
                    <a:pt x="3036" y="5452"/>
                  </a:lnTo>
                  <a:cubicBezTo>
                    <a:pt x="3236" y="5452"/>
                    <a:pt x="3436" y="5385"/>
                    <a:pt x="3570" y="5251"/>
                  </a:cubicBezTo>
                  <a:lnTo>
                    <a:pt x="7205" y="1149"/>
                  </a:lnTo>
                  <a:cubicBezTo>
                    <a:pt x="7439" y="848"/>
                    <a:pt x="7406" y="415"/>
                    <a:pt x="7139" y="181"/>
                  </a:cubicBezTo>
                  <a:cubicBezTo>
                    <a:pt x="7002" y="60"/>
                    <a:pt x="6844" y="0"/>
                    <a:pt x="6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79;p18"/>
            <p:cNvSpPr/>
            <p:nvPr/>
          </p:nvSpPr>
          <p:spPr>
            <a:xfrm>
              <a:off x="6005754" y="3235335"/>
              <a:ext cx="452842" cy="452842"/>
            </a:xfrm>
            <a:prstGeom prst="ellipse">
              <a:avLst/>
            </a:prstGeom>
            <a:solidFill>
              <a:srgbClr val="1FC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80;p18"/>
            <p:cNvSpPr/>
            <p:nvPr/>
          </p:nvSpPr>
          <p:spPr>
            <a:xfrm>
              <a:off x="6005754" y="4098577"/>
              <a:ext cx="452842" cy="452842"/>
            </a:xfrm>
            <a:prstGeom prst="ellipse">
              <a:avLst/>
            </a:prstGeom>
            <a:solidFill>
              <a:srgbClr val="1FC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183;p18"/>
          <p:cNvGrpSpPr/>
          <p:nvPr/>
        </p:nvGrpSpPr>
        <p:grpSpPr>
          <a:xfrm>
            <a:off x="7989249" y="1101943"/>
            <a:ext cx="1930255" cy="4320264"/>
            <a:chOff x="7097657" y="1195632"/>
            <a:chExt cx="1589400" cy="3538277"/>
          </a:xfrm>
        </p:grpSpPr>
        <p:sp>
          <p:nvSpPr>
            <p:cNvPr id="97" name="Google Shape;184;p18"/>
            <p:cNvSpPr/>
            <p:nvPr/>
          </p:nvSpPr>
          <p:spPr>
            <a:xfrm>
              <a:off x="7097657" y="2193680"/>
              <a:ext cx="1589400" cy="7926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85;p18"/>
            <p:cNvSpPr/>
            <p:nvPr/>
          </p:nvSpPr>
          <p:spPr>
            <a:xfrm>
              <a:off x="7097657" y="3078193"/>
              <a:ext cx="1589311" cy="792473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86;p18"/>
            <p:cNvSpPr/>
            <p:nvPr/>
          </p:nvSpPr>
          <p:spPr>
            <a:xfrm>
              <a:off x="7097663" y="3941436"/>
              <a:ext cx="1589311" cy="792473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87;p18"/>
            <p:cNvSpPr/>
            <p:nvPr/>
          </p:nvSpPr>
          <p:spPr>
            <a:xfrm>
              <a:off x="7097657" y="1195632"/>
              <a:ext cx="1589311" cy="906144"/>
            </a:xfrm>
            <a:prstGeom prst="flowChartOffpageConnector">
              <a:avLst/>
            </a:prstGeom>
            <a:solidFill>
              <a:srgbClr val="3A8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88;p18"/>
            <p:cNvSpPr txBox="1"/>
            <p:nvPr/>
          </p:nvSpPr>
          <p:spPr>
            <a:xfrm>
              <a:off x="7389706" y="1469296"/>
              <a:ext cx="1005215" cy="354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NSC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" name="Google Shape;189;p18"/>
            <p:cNvSpPr/>
            <p:nvPr/>
          </p:nvSpPr>
          <p:spPr>
            <a:xfrm>
              <a:off x="7665882" y="2327945"/>
              <a:ext cx="452712" cy="452712"/>
            </a:xfrm>
            <a:prstGeom prst="ellipse">
              <a:avLst/>
            </a:prstGeom>
            <a:solidFill>
              <a:srgbClr val="3A8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90;p18"/>
            <p:cNvSpPr/>
            <p:nvPr/>
          </p:nvSpPr>
          <p:spPr>
            <a:xfrm>
              <a:off x="7739465" y="2442365"/>
              <a:ext cx="305678" cy="224002"/>
            </a:xfrm>
            <a:custGeom>
              <a:avLst/>
              <a:gdLst/>
              <a:ahLst/>
              <a:cxnLst/>
              <a:rect l="l" t="t" r="r" b="b"/>
              <a:pathLst>
                <a:path w="7439" h="5452" extrusionOk="0">
                  <a:moveTo>
                    <a:pt x="6688" y="0"/>
                  </a:moveTo>
                  <a:cubicBezTo>
                    <a:pt x="6501" y="0"/>
                    <a:pt x="6317" y="85"/>
                    <a:pt x="6171" y="248"/>
                  </a:cubicBezTo>
                  <a:lnTo>
                    <a:pt x="3103" y="3717"/>
                  </a:lnTo>
                  <a:lnTo>
                    <a:pt x="1301" y="1349"/>
                  </a:lnTo>
                  <a:cubicBezTo>
                    <a:pt x="1183" y="1171"/>
                    <a:pt x="982" y="1075"/>
                    <a:pt x="776" y="1075"/>
                  </a:cubicBezTo>
                  <a:cubicBezTo>
                    <a:pt x="634" y="1075"/>
                    <a:pt x="490" y="1120"/>
                    <a:pt x="367" y="1215"/>
                  </a:cubicBezTo>
                  <a:cubicBezTo>
                    <a:pt x="67" y="1415"/>
                    <a:pt x="0" y="1849"/>
                    <a:pt x="234" y="2149"/>
                  </a:cubicBezTo>
                  <a:lnTo>
                    <a:pt x="2502" y="5185"/>
                  </a:lnTo>
                  <a:cubicBezTo>
                    <a:pt x="2602" y="5352"/>
                    <a:pt x="2802" y="5452"/>
                    <a:pt x="3002" y="5452"/>
                  </a:cubicBezTo>
                  <a:lnTo>
                    <a:pt x="3036" y="5452"/>
                  </a:lnTo>
                  <a:cubicBezTo>
                    <a:pt x="3236" y="5452"/>
                    <a:pt x="3436" y="5385"/>
                    <a:pt x="3570" y="5251"/>
                  </a:cubicBezTo>
                  <a:lnTo>
                    <a:pt x="7205" y="1149"/>
                  </a:lnTo>
                  <a:cubicBezTo>
                    <a:pt x="7439" y="848"/>
                    <a:pt x="7406" y="415"/>
                    <a:pt x="7139" y="181"/>
                  </a:cubicBezTo>
                  <a:cubicBezTo>
                    <a:pt x="7002" y="60"/>
                    <a:pt x="6844" y="0"/>
                    <a:pt x="6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91;p18"/>
            <p:cNvSpPr/>
            <p:nvPr/>
          </p:nvSpPr>
          <p:spPr>
            <a:xfrm>
              <a:off x="7665907" y="3235323"/>
              <a:ext cx="452842" cy="452842"/>
            </a:xfrm>
            <a:prstGeom prst="ellipse">
              <a:avLst/>
            </a:prstGeom>
            <a:solidFill>
              <a:srgbClr val="3A8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92;p18"/>
            <p:cNvSpPr/>
            <p:nvPr/>
          </p:nvSpPr>
          <p:spPr>
            <a:xfrm>
              <a:off x="7665907" y="4098565"/>
              <a:ext cx="452842" cy="452842"/>
            </a:xfrm>
            <a:prstGeom prst="ellipse">
              <a:avLst/>
            </a:prstGeom>
            <a:solidFill>
              <a:srgbClr val="3A8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95;p18"/>
          <p:cNvGrpSpPr/>
          <p:nvPr/>
        </p:nvGrpSpPr>
        <p:grpSpPr>
          <a:xfrm>
            <a:off x="203463" y="3382329"/>
            <a:ext cx="1930169" cy="967617"/>
            <a:chOff x="506222" y="3097997"/>
            <a:chExt cx="1570328" cy="783000"/>
          </a:xfrm>
        </p:grpSpPr>
        <p:sp>
          <p:nvSpPr>
            <p:cNvPr id="109" name="Google Shape;196;p18"/>
            <p:cNvSpPr/>
            <p:nvPr/>
          </p:nvSpPr>
          <p:spPr>
            <a:xfrm>
              <a:off x="506222" y="3097997"/>
              <a:ext cx="1570200" cy="7830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97;p18"/>
            <p:cNvSpPr txBox="1"/>
            <p:nvPr/>
          </p:nvSpPr>
          <p:spPr>
            <a:xfrm>
              <a:off x="506350" y="3232550"/>
              <a:ext cx="1570200" cy="5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" sz="1200" kern="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Change of Use/ Establish a New Certificate of Occupancy</a:t>
              </a:r>
              <a:endParaRPr sz="12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1" name="Google Shape;198;p18"/>
          <p:cNvGrpSpPr/>
          <p:nvPr/>
        </p:nvGrpSpPr>
        <p:grpSpPr>
          <a:xfrm>
            <a:off x="176802" y="4451844"/>
            <a:ext cx="1956673" cy="967617"/>
            <a:chOff x="282595" y="4449777"/>
            <a:chExt cx="1591892" cy="783000"/>
          </a:xfrm>
        </p:grpSpPr>
        <p:sp>
          <p:nvSpPr>
            <p:cNvPr id="112" name="Google Shape;199;p18"/>
            <p:cNvSpPr/>
            <p:nvPr/>
          </p:nvSpPr>
          <p:spPr>
            <a:xfrm>
              <a:off x="282595" y="4449777"/>
              <a:ext cx="1570200" cy="7830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00;p18"/>
            <p:cNvSpPr txBox="1"/>
            <p:nvPr/>
          </p:nvSpPr>
          <p:spPr>
            <a:xfrm flipH="1">
              <a:off x="304287" y="4561715"/>
              <a:ext cx="1570200" cy="5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" sz="1200" kern="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Operations Meeting</a:t>
              </a:r>
              <a:endParaRPr sz="12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" name="Google Shape;201;p18"/>
          <p:cNvGrpSpPr/>
          <p:nvPr/>
        </p:nvGrpSpPr>
        <p:grpSpPr>
          <a:xfrm>
            <a:off x="180156" y="1288161"/>
            <a:ext cx="1930006" cy="967771"/>
            <a:chOff x="457156" y="2214868"/>
            <a:chExt cx="1589195" cy="792600"/>
          </a:xfrm>
        </p:grpSpPr>
        <p:sp>
          <p:nvSpPr>
            <p:cNvPr id="115" name="Google Shape;202;p18"/>
            <p:cNvSpPr/>
            <p:nvPr/>
          </p:nvSpPr>
          <p:spPr>
            <a:xfrm>
              <a:off x="457251" y="2214868"/>
              <a:ext cx="1589100" cy="79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03;p18"/>
            <p:cNvSpPr txBox="1"/>
            <p:nvPr/>
          </p:nvSpPr>
          <p:spPr>
            <a:xfrm>
              <a:off x="457156" y="2351124"/>
              <a:ext cx="1589100" cy="5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" sz="1200" kern="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Notification to Municipaluty</a:t>
              </a:r>
              <a:endParaRPr sz="12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" name="Google Shape;201;p18"/>
          <p:cNvGrpSpPr/>
          <p:nvPr/>
        </p:nvGrpSpPr>
        <p:grpSpPr>
          <a:xfrm>
            <a:off x="193964" y="2325604"/>
            <a:ext cx="1930006" cy="967771"/>
            <a:chOff x="457156" y="2214868"/>
            <a:chExt cx="1589195" cy="792600"/>
          </a:xfrm>
        </p:grpSpPr>
        <p:sp>
          <p:nvSpPr>
            <p:cNvPr id="118" name="Google Shape;202;p18"/>
            <p:cNvSpPr/>
            <p:nvPr/>
          </p:nvSpPr>
          <p:spPr>
            <a:xfrm>
              <a:off x="457251" y="2214868"/>
              <a:ext cx="1589100" cy="79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03;p18"/>
            <p:cNvSpPr txBox="1"/>
            <p:nvPr/>
          </p:nvSpPr>
          <p:spPr>
            <a:xfrm>
              <a:off x="457156" y="2351124"/>
              <a:ext cx="1589100" cy="5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" sz="1200" kern="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Introductory Meeting</a:t>
              </a:r>
              <a:endParaRPr sz="12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" name="Google Shape;183;p18"/>
          <p:cNvGrpSpPr/>
          <p:nvPr/>
        </p:nvGrpSpPr>
        <p:grpSpPr>
          <a:xfrm>
            <a:off x="9947244" y="1099197"/>
            <a:ext cx="1930255" cy="4320264"/>
            <a:chOff x="7097657" y="1195632"/>
            <a:chExt cx="1589400" cy="3538277"/>
          </a:xfrm>
        </p:grpSpPr>
        <p:sp>
          <p:nvSpPr>
            <p:cNvPr id="121" name="Google Shape;184;p18"/>
            <p:cNvSpPr/>
            <p:nvPr/>
          </p:nvSpPr>
          <p:spPr>
            <a:xfrm>
              <a:off x="7097657" y="2193680"/>
              <a:ext cx="1589400" cy="7926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85;p18"/>
            <p:cNvSpPr/>
            <p:nvPr/>
          </p:nvSpPr>
          <p:spPr>
            <a:xfrm>
              <a:off x="7097657" y="3078193"/>
              <a:ext cx="1589311" cy="792473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86;p18"/>
            <p:cNvSpPr/>
            <p:nvPr/>
          </p:nvSpPr>
          <p:spPr>
            <a:xfrm>
              <a:off x="7097663" y="3941436"/>
              <a:ext cx="1589311" cy="792473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87;p18"/>
            <p:cNvSpPr/>
            <p:nvPr/>
          </p:nvSpPr>
          <p:spPr>
            <a:xfrm>
              <a:off x="7097657" y="1195632"/>
              <a:ext cx="1589311" cy="906144"/>
            </a:xfrm>
            <a:prstGeom prst="flowChartOffpageConnector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88;p18"/>
            <p:cNvSpPr txBox="1"/>
            <p:nvPr/>
          </p:nvSpPr>
          <p:spPr>
            <a:xfrm>
              <a:off x="7389706" y="1469296"/>
              <a:ext cx="1005215" cy="354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RPD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" name="Google Shape;189;p18"/>
            <p:cNvSpPr/>
            <p:nvPr/>
          </p:nvSpPr>
          <p:spPr>
            <a:xfrm>
              <a:off x="7665882" y="2327945"/>
              <a:ext cx="452712" cy="45271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90;p18"/>
            <p:cNvSpPr/>
            <p:nvPr/>
          </p:nvSpPr>
          <p:spPr>
            <a:xfrm>
              <a:off x="7739465" y="2442365"/>
              <a:ext cx="305678" cy="224002"/>
            </a:xfrm>
            <a:custGeom>
              <a:avLst/>
              <a:gdLst/>
              <a:ahLst/>
              <a:cxnLst/>
              <a:rect l="l" t="t" r="r" b="b"/>
              <a:pathLst>
                <a:path w="7439" h="5452" extrusionOk="0">
                  <a:moveTo>
                    <a:pt x="6688" y="0"/>
                  </a:moveTo>
                  <a:cubicBezTo>
                    <a:pt x="6501" y="0"/>
                    <a:pt x="6317" y="85"/>
                    <a:pt x="6171" y="248"/>
                  </a:cubicBezTo>
                  <a:lnTo>
                    <a:pt x="3103" y="3717"/>
                  </a:lnTo>
                  <a:lnTo>
                    <a:pt x="1301" y="1349"/>
                  </a:lnTo>
                  <a:cubicBezTo>
                    <a:pt x="1183" y="1171"/>
                    <a:pt x="982" y="1075"/>
                    <a:pt x="776" y="1075"/>
                  </a:cubicBezTo>
                  <a:cubicBezTo>
                    <a:pt x="634" y="1075"/>
                    <a:pt x="490" y="1120"/>
                    <a:pt x="367" y="1215"/>
                  </a:cubicBezTo>
                  <a:cubicBezTo>
                    <a:pt x="67" y="1415"/>
                    <a:pt x="0" y="1849"/>
                    <a:pt x="234" y="2149"/>
                  </a:cubicBezTo>
                  <a:lnTo>
                    <a:pt x="2502" y="5185"/>
                  </a:lnTo>
                  <a:cubicBezTo>
                    <a:pt x="2602" y="5352"/>
                    <a:pt x="2802" y="5452"/>
                    <a:pt x="3002" y="5452"/>
                  </a:cubicBezTo>
                  <a:lnTo>
                    <a:pt x="3036" y="5452"/>
                  </a:lnTo>
                  <a:cubicBezTo>
                    <a:pt x="3236" y="5452"/>
                    <a:pt x="3436" y="5385"/>
                    <a:pt x="3570" y="5251"/>
                  </a:cubicBezTo>
                  <a:lnTo>
                    <a:pt x="7205" y="1149"/>
                  </a:lnTo>
                  <a:cubicBezTo>
                    <a:pt x="7439" y="848"/>
                    <a:pt x="7406" y="415"/>
                    <a:pt x="7139" y="181"/>
                  </a:cubicBezTo>
                  <a:cubicBezTo>
                    <a:pt x="7002" y="60"/>
                    <a:pt x="6844" y="0"/>
                    <a:pt x="6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91;p18"/>
            <p:cNvSpPr/>
            <p:nvPr/>
          </p:nvSpPr>
          <p:spPr>
            <a:xfrm>
              <a:off x="7665907" y="3235323"/>
              <a:ext cx="452842" cy="45284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92;p18"/>
            <p:cNvSpPr/>
            <p:nvPr/>
          </p:nvSpPr>
          <p:spPr>
            <a:xfrm>
              <a:off x="7665907" y="4098565"/>
              <a:ext cx="452842" cy="452842"/>
            </a:xfrm>
            <a:prstGeom prst="ellipse">
              <a:avLst/>
            </a:prstGeom>
            <a:solidFill>
              <a:srgbClr val="2C3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93;p18"/>
            <p:cNvSpPr/>
            <p:nvPr/>
          </p:nvSpPr>
          <p:spPr>
            <a:xfrm>
              <a:off x="7755034" y="3337148"/>
              <a:ext cx="274539" cy="274557"/>
            </a:xfrm>
            <a:custGeom>
              <a:avLst/>
              <a:gdLst/>
              <a:ahLst/>
              <a:cxnLst/>
              <a:rect l="l" t="t" r="r" b="b"/>
              <a:pathLst>
                <a:path w="6239" h="6093" extrusionOk="0">
                  <a:moveTo>
                    <a:pt x="763" y="1"/>
                  </a:moveTo>
                  <a:cubicBezTo>
                    <a:pt x="598" y="1"/>
                    <a:pt x="430" y="60"/>
                    <a:pt x="301" y="189"/>
                  </a:cubicBezTo>
                  <a:cubicBezTo>
                    <a:pt x="34" y="422"/>
                    <a:pt x="34" y="889"/>
                    <a:pt x="301" y="1156"/>
                  </a:cubicBezTo>
                  <a:lnTo>
                    <a:pt x="2169" y="3057"/>
                  </a:lnTo>
                  <a:lnTo>
                    <a:pt x="268" y="4925"/>
                  </a:lnTo>
                  <a:cubicBezTo>
                    <a:pt x="1" y="5192"/>
                    <a:pt x="1" y="5593"/>
                    <a:pt x="234" y="5859"/>
                  </a:cubicBezTo>
                  <a:cubicBezTo>
                    <a:pt x="376" y="6001"/>
                    <a:pt x="565" y="6077"/>
                    <a:pt x="751" y="6077"/>
                  </a:cubicBezTo>
                  <a:cubicBezTo>
                    <a:pt x="915" y="6077"/>
                    <a:pt x="1076" y="6018"/>
                    <a:pt x="1202" y="5893"/>
                  </a:cubicBezTo>
                  <a:lnTo>
                    <a:pt x="3103" y="3991"/>
                  </a:lnTo>
                  <a:lnTo>
                    <a:pt x="4971" y="5893"/>
                  </a:lnTo>
                  <a:cubicBezTo>
                    <a:pt x="5104" y="6026"/>
                    <a:pt x="5280" y="6093"/>
                    <a:pt x="5455" y="6093"/>
                  </a:cubicBezTo>
                  <a:cubicBezTo>
                    <a:pt x="5630" y="6093"/>
                    <a:pt x="5805" y="6026"/>
                    <a:pt x="5938" y="5893"/>
                  </a:cubicBezTo>
                  <a:cubicBezTo>
                    <a:pt x="6205" y="5626"/>
                    <a:pt x="6205" y="5192"/>
                    <a:pt x="5938" y="4959"/>
                  </a:cubicBezTo>
                  <a:lnTo>
                    <a:pt x="4070" y="3057"/>
                  </a:lnTo>
                  <a:lnTo>
                    <a:pt x="5972" y="1189"/>
                  </a:lnTo>
                  <a:cubicBezTo>
                    <a:pt x="6239" y="923"/>
                    <a:pt x="6239" y="489"/>
                    <a:pt x="5972" y="222"/>
                  </a:cubicBezTo>
                  <a:cubicBezTo>
                    <a:pt x="5838" y="89"/>
                    <a:pt x="5663" y="22"/>
                    <a:pt x="5488" y="22"/>
                  </a:cubicBezTo>
                  <a:cubicBezTo>
                    <a:pt x="5313" y="22"/>
                    <a:pt x="5138" y="89"/>
                    <a:pt x="5004" y="222"/>
                  </a:cubicBezTo>
                  <a:lnTo>
                    <a:pt x="3136" y="2090"/>
                  </a:lnTo>
                  <a:lnTo>
                    <a:pt x="1235" y="189"/>
                  </a:lnTo>
                  <a:cubicBezTo>
                    <a:pt x="1114" y="68"/>
                    <a:pt x="94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98;p18"/>
          <p:cNvGrpSpPr/>
          <p:nvPr/>
        </p:nvGrpSpPr>
        <p:grpSpPr>
          <a:xfrm>
            <a:off x="173490" y="5489553"/>
            <a:ext cx="1936676" cy="967617"/>
            <a:chOff x="282595" y="4449777"/>
            <a:chExt cx="1575623" cy="783000"/>
          </a:xfrm>
        </p:grpSpPr>
        <p:sp>
          <p:nvSpPr>
            <p:cNvPr id="133" name="Google Shape;199;p18"/>
            <p:cNvSpPr/>
            <p:nvPr/>
          </p:nvSpPr>
          <p:spPr>
            <a:xfrm>
              <a:off x="282595" y="4449777"/>
              <a:ext cx="1570200" cy="7830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00;p18"/>
            <p:cNvSpPr txBox="1"/>
            <p:nvPr/>
          </p:nvSpPr>
          <p:spPr>
            <a:xfrm flipH="1">
              <a:off x="288018" y="4566496"/>
              <a:ext cx="1570200" cy="5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" sz="1200" kern="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Business Permit</a:t>
              </a:r>
              <a:endParaRPr sz="12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5" name="Google Shape;151;p18"/>
          <p:cNvSpPr/>
          <p:nvPr/>
        </p:nvSpPr>
        <p:spPr>
          <a:xfrm>
            <a:off x="2150569" y="5480726"/>
            <a:ext cx="1930011" cy="96761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51;p18"/>
          <p:cNvSpPr/>
          <p:nvPr/>
        </p:nvSpPr>
        <p:spPr>
          <a:xfrm>
            <a:off x="4094570" y="5466271"/>
            <a:ext cx="1930011" cy="96761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51;p18"/>
          <p:cNvSpPr/>
          <p:nvPr/>
        </p:nvSpPr>
        <p:spPr>
          <a:xfrm>
            <a:off x="6044260" y="5466271"/>
            <a:ext cx="1930011" cy="96761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51;p18"/>
          <p:cNvSpPr/>
          <p:nvPr/>
        </p:nvSpPr>
        <p:spPr>
          <a:xfrm>
            <a:off x="8003878" y="5466270"/>
            <a:ext cx="1930011" cy="96761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51;p18"/>
          <p:cNvSpPr/>
          <p:nvPr/>
        </p:nvSpPr>
        <p:spPr>
          <a:xfrm>
            <a:off x="9947221" y="5463524"/>
            <a:ext cx="1930011" cy="96761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192;p18"/>
          <p:cNvSpPr/>
          <p:nvPr/>
        </p:nvSpPr>
        <p:spPr>
          <a:xfrm>
            <a:off x="10637328" y="5674249"/>
            <a:ext cx="549956" cy="552924"/>
          </a:xfrm>
          <a:prstGeom prst="ellipse">
            <a:avLst/>
          </a:prstGeom>
          <a:solidFill>
            <a:srgbClr val="2C34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57;p18"/>
          <p:cNvSpPr/>
          <p:nvPr/>
        </p:nvSpPr>
        <p:spPr>
          <a:xfrm>
            <a:off x="2858711" y="5721292"/>
            <a:ext cx="549956" cy="552924"/>
          </a:xfrm>
          <a:prstGeom prst="ellipse">
            <a:avLst/>
          </a:prstGeom>
          <a:solidFill>
            <a:srgbClr val="D1CC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69;p18"/>
          <p:cNvSpPr/>
          <p:nvPr/>
        </p:nvSpPr>
        <p:spPr>
          <a:xfrm>
            <a:off x="4796705" y="5742425"/>
            <a:ext cx="549956" cy="552924"/>
          </a:xfrm>
          <a:prstGeom prst="ellipse">
            <a:avLst/>
          </a:prstGeom>
          <a:solidFill>
            <a:srgbClr val="8FC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180;p18"/>
          <p:cNvSpPr/>
          <p:nvPr/>
        </p:nvSpPr>
        <p:spPr>
          <a:xfrm>
            <a:off x="6742425" y="5688071"/>
            <a:ext cx="549956" cy="552924"/>
          </a:xfrm>
          <a:prstGeom prst="ellipse">
            <a:avLst/>
          </a:prstGeom>
          <a:solidFill>
            <a:srgbClr val="1FC2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92;p18"/>
          <p:cNvSpPr/>
          <p:nvPr/>
        </p:nvSpPr>
        <p:spPr>
          <a:xfrm>
            <a:off x="8715375" y="5687073"/>
            <a:ext cx="549956" cy="552924"/>
          </a:xfrm>
          <a:prstGeom prst="ellipse">
            <a:avLst/>
          </a:prstGeom>
          <a:solidFill>
            <a:srgbClr val="3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90;p18"/>
          <p:cNvSpPr/>
          <p:nvPr/>
        </p:nvSpPr>
        <p:spPr>
          <a:xfrm>
            <a:off x="10726691" y="4808495"/>
            <a:ext cx="371232" cy="273508"/>
          </a:xfrm>
          <a:custGeom>
            <a:avLst/>
            <a:gdLst/>
            <a:ahLst/>
            <a:cxnLst/>
            <a:rect l="l" t="t" r="r" b="b"/>
            <a:pathLst>
              <a:path w="7439" h="5452" extrusionOk="0">
                <a:moveTo>
                  <a:pt x="6688" y="0"/>
                </a:moveTo>
                <a:cubicBezTo>
                  <a:pt x="6501" y="0"/>
                  <a:pt x="6317" y="85"/>
                  <a:pt x="6171" y="248"/>
                </a:cubicBezTo>
                <a:lnTo>
                  <a:pt x="3103" y="3717"/>
                </a:lnTo>
                <a:lnTo>
                  <a:pt x="1301" y="1349"/>
                </a:lnTo>
                <a:cubicBezTo>
                  <a:pt x="1183" y="1171"/>
                  <a:pt x="982" y="1075"/>
                  <a:pt x="776" y="1075"/>
                </a:cubicBezTo>
                <a:cubicBezTo>
                  <a:pt x="634" y="1075"/>
                  <a:pt x="490" y="1120"/>
                  <a:pt x="367" y="1215"/>
                </a:cubicBezTo>
                <a:cubicBezTo>
                  <a:pt x="67" y="1415"/>
                  <a:pt x="0" y="1849"/>
                  <a:pt x="234" y="2149"/>
                </a:cubicBezTo>
                <a:lnTo>
                  <a:pt x="2502" y="5185"/>
                </a:lnTo>
                <a:cubicBezTo>
                  <a:pt x="2602" y="5352"/>
                  <a:pt x="2802" y="5452"/>
                  <a:pt x="3002" y="5452"/>
                </a:cubicBezTo>
                <a:lnTo>
                  <a:pt x="3036" y="5452"/>
                </a:lnTo>
                <a:cubicBezTo>
                  <a:pt x="3236" y="5452"/>
                  <a:pt x="3436" y="5385"/>
                  <a:pt x="3570" y="5251"/>
                </a:cubicBezTo>
                <a:lnTo>
                  <a:pt x="7205" y="1149"/>
                </a:lnTo>
                <a:cubicBezTo>
                  <a:pt x="7439" y="848"/>
                  <a:pt x="7406" y="415"/>
                  <a:pt x="7139" y="181"/>
                </a:cubicBezTo>
                <a:cubicBezTo>
                  <a:pt x="7002" y="60"/>
                  <a:pt x="6844" y="0"/>
                  <a:pt x="6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93;p18"/>
          <p:cNvSpPr/>
          <p:nvPr/>
        </p:nvSpPr>
        <p:spPr>
          <a:xfrm>
            <a:off x="10745599" y="5782460"/>
            <a:ext cx="333415" cy="335236"/>
          </a:xfrm>
          <a:custGeom>
            <a:avLst/>
            <a:gdLst/>
            <a:ahLst/>
            <a:cxnLst/>
            <a:rect l="l" t="t" r="r" b="b"/>
            <a:pathLst>
              <a:path w="6239" h="6093" extrusionOk="0">
                <a:moveTo>
                  <a:pt x="763" y="1"/>
                </a:moveTo>
                <a:cubicBezTo>
                  <a:pt x="598" y="1"/>
                  <a:pt x="430" y="60"/>
                  <a:pt x="301" y="189"/>
                </a:cubicBezTo>
                <a:cubicBezTo>
                  <a:pt x="34" y="422"/>
                  <a:pt x="34" y="889"/>
                  <a:pt x="301" y="1156"/>
                </a:cubicBezTo>
                <a:lnTo>
                  <a:pt x="2169" y="3057"/>
                </a:lnTo>
                <a:lnTo>
                  <a:pt x="268" y="4925"/>
                </a:lnTo>
                <a:cubicBezTo>
                  <a:pt x="1" y="5192"/>
                  <a:pt x="1" y="5593"/>
                  <a:pt x="234" y="5859"/>
                </a:cubicBezTo>
                <a:cubicBezTo>
                  <a:pt x="376" y="6001"/>
                  <a:pt x="565" y="6077"/>
                  <a:pt x="751" y="6077"/>
                </a:cubicBezTo>
                <a:cubicBezTo>
                  <a:pt x="915" y="6077"/>
                  <a:pt x="1076" y="6018"/>
                  <a:pt x="1202" y="5893"/>
                </a:cubicBezTo>
                <a:lnTo>
                  <a:pt x="3103" y="3991"/>
                </a:lnTo>
                <a:lnTo>
                  <a:pt x="4971" y="5893"/>
                </a:lnTo>
                <a:cubicBezTo>
                  <a:pt x="5104" y="6026"/>
                  <a:pt x="5280" y="6093"/>
                  <a:pt x="5455" y="6093"/>
                </a:cubicBezTo>
                <a:cubicBezTo>
                  <a:pt x="5630" y="6093"/>
                  <a:pt x="5805" y="6026"/>
                  <a:pt x="5938" y="5893"/>
                </a:cubicBezTo>
                <a:cubicBezTo>
                  <a:pt x="6205" y="5626"/>
                  <a:pt x="6205" y="5192"/>
                  <a:pt x="5938" y="4959"/>
                </a:cubicBezTo>
                <a:lnTo>
                  <a:pt x="4070" y="3057"/>
                </a:lnTo>
                <a:lnTo>
                  <a:pt x="5972" y="1189"/>
                </a:lnTo>
                <a:cubicBezTo>
                  <a:pt x="6239" y="923"/>
                  <a:pt x="6239" y="489"/>
                  <a:pt x="5972" y="222"/>
                </a:cubicBezTo>
                <a:cubicBezTo>
                  <a:pt x="5838" y="89"/>
                  <a:pt x="5663" y="22"/>
                  <a:pt x="5488" y="22"/>
                </a:cubicBezTo>
                <a:cubicBezTo>
                  <a:pt x="5313" y="22"/>
                  <a:pt x="5138" y="89"/>
                  <a:pt x="5004" y="222"/>
                </a:cubicBezTo>
                <a:lnTo>
                  <a:pt x="3136" y="2090"/>
                </a:lnTo>
                <a:lnTo>
                  <a:pt x="1235" y="189"/>
                </a:lnTo>
                <a:cubicBezTo>
                  <a:pt x="1114" y="68"/>
                  <a:pt x="940" y="1"/>
                  <a:pt x="7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190;p18"/>
          <p:cNvSpPr/>
          <p:nvPr/>
        </p:nvSpPr>
        <p:spPr>
          <a:xfrm>
            <a:off x="8795160" y="5836608"/>
            <a:ext cx="371232" cy="273508"/>
          </a:xfrm>
          <a:custGeom>
            <a:avLst/>
            <a:gdLst/>
            <a:ahLst/>
            <a:cxnLst/>
            <a:rect l="l" t="t" r="r" b="b"/>
            <a:pathLst>
              <a:path w="7439" h="5452" extrusionOk="0">
                <a:moveTo>
                  <a:pt x="6688" y="0"/>
                </a:moveTo>
                <a:cubicBezTo>
                  <a:pt x="6501" y="0"/>
                  <a:pt x="6317" y="85"/>
                  <a:pt x="6171" y="248"/>
                </a:cubicBezTo>
                <a:lnTo>
                  <a:pt x="3103" y="3717"/>
                </a:lnTo>
                <a:lnTo>
                  <a:pt x="1301" y="1349"/>
                </a:lnTo>
                <a:cubicBezTo>
                  <a:pt x="1183" y="1171"/>
                  <a:pt x="982" y="1075"/>
                  <a:pt x="776" y="1075"/>
                </a:cubicBezTo>
                <a:cubicBezTo>
                  <a:pt x="634" y="1075"/>
                  <a:pt x="490" y="1120"/>
                  <a:pt x="367" y="1215"/>
                </a:cubicBezTo>
                <a:cubicBezTo>
                  <a:pt x="67" y="1415"/>
                  <a:pt x="0" y="1849"/>
                  <a:pt x="234" y="2149"/>
                </a:cubicBezTo>
                <a:lnTo>
                  <a:pt x="2502" y="5185"/>
                </a:lnTo>
                <a:cubicBezTo>
                  <a:pt x="2602" y="5352"/>
                  <a:pt x="2802" y="5452"/>
                  <a:pt x="3002" y="5452"/>
                </a:cubicBezTo>
                <a:lnTo>
                  <a:pt x="3036" y="5452"/>
                </a:lnTo>
                <a:cubicBezTo>
                  <a:pt x="3236" y="5452"/>
                  <a:pt x="3436" y="5385"/>
                  <a:pt x="3570" y="5251"/>
                </a:cubicBezTo>
                <a:lnTo>
                  <a:pt x="7205" y="1149"/>
                </a:lnTo>
                <a:cubicBezTo>
                  <a:pt x="7439" y="848"/>
                  <a:pt x="7406" y="415"/>
                  <a:pt x="7139" y="181"/>
                </a:cubicBezTo>
                <a:cubicBezTo>
                  <a:pt x="7002" y="60"/>
                  <a:pt x="6844" y="0"/>
                  <a:pt x="6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93;p18"/>
          <p:cNvSpPr/>
          <p:nvPr/>
        </p:nvSpPr>
        <p:spPr>
          <a:xfrm>
            <a:off x="8786303" y="3698519"/>
            <a:ext cx="333415" cy="335236"/>
          </a:xfrm>
          <a:custGeom>
            <a:avLst/>
            <a:gdLst/>
            <a:ahLst/>
            <a:cxnLst/>
            <a:rect l="l" t="t" r="r" b="b"/>
            <a:pathLst>
              <a:path w="6239" h="6093" extrusionOk="0">
                <a:moveTo>
                  <a:pt x="763" y="1"/>
                </a:moveTo>
                <a:cubicBezTo>
                  <a:pt x="598" y="1"/>
                  <a:pt x="430" y="60"/>
                  <a:pt x="301" y="189"/>
                </a:cubicBezTo>
                <a:cubicBezTo>
                  <a:pt x="34" y="422"/>
                  <a:pt x="34" y="889"/>
                  <a:pt x="301" y="1156"/>
                </a:cubicBezTo>
                <a:lnTo>
                  <a:pt x="2169" y="3057"/>
                </a:lnTo>
                <a:lnTo>
                  <a:pt x="268" y="4925"/>
                </a:lnTo>
                <a:cubicBezTo>
                  <a:pt x="1" y="5192"/>
                  <a:pt x="1" y="5593"/>
                  <a:pt x="234" y="5859"/>
                </a:cubicBezTo>
                <a:cubicBezTo>
                  <a:pt x="376" y="6001"/>
                  <a:pt x="565" y="6077"/>
                  <a:pt x="751" y="6077"/>
                </a:cubicBezTo>
                <a:cubicBezTo>
                  <a:pt x="915" y="6077"/>
                  <a:pt x="1076" y="6018"/>
                  <a:pt x="1202" y="5893"/>
                </a:cubicBezTo>
                <a:lnTo>
                  <a:pt x="3103" y="3991"/>
                </a:lnTo>
                <a:lnTo>
                  <a:pt x="4971" y="5893"/>
                </a:lnTo>
                <a:cubicBezTo>
                  <a:pt x="5104" y="6026"/>
                  <a:pt x="5280" y="6093"/>
                  <a:pt x="5455" y="6093"/>
                </a:cubicBezTo>
                <a:cubicBezTo>
                  <a:pt x="5630" y="6093"/>
                  <a:pt x="5805" y="6026"/>
                  <a:pt x="5938" y="5893"/>
                </a:cubicBezTo>
                <a:cubicBezTo>
                  <a:pt x="6205" y="5626"/>
                  <a:pt x="6205" y="5192"/>
                  <a:pt x="5938" y="4959"/>
                </a:cubicBezTo>
                <a:lnTo>
                  <a:pt x="4070" y="3057"/>
                </a:lnTo>
                <a:lnTo>
                  <a:pt x="5972" y="1189"/>
                </a:lnTo>
                <a:cubicBezTo>
                  <a:pt x="6239" y="923"/>
                  <a:pt x="6239" y="489"/>
                  <a:pt x="5972" y="222"/>
                </a:cubicBezTo>
                <a:cubicBezTo>
                  <a:pt x="5838" y="89"/>
                  <a:pt x="5663" y="22"/>
                  <a:pt x="5488" y="22"/>
                </a:cubicBezTo>
                <a:cubicBezTo>
                  <a:pt x="5313" y="22"/>
                  <a:pt x="5138" y="89"/>
                  <a:pt x="5004" y="222"/>
                </a:cubicBezTo>
                <a:lnTo>
                  <a:pt x="3136" y="2090"/>
                </a:lnTo>
                <a:lnTo>
                  <a:pt x="1235" y="189"/>
                </a:lnTo>
                <a:cubicBezTo>
                  <a:pt x="1114" y="68"/>
                  <a:pt x="940" y="1"/>
                  <a:pt x="7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90;p18"/>
          <p:cNvSpPr/>
          <p:nvPr/>
        </p:nvSpPr>
        <p:spPr>
          <a:xfrm>
            <a:off x="6831450" y="3754470"/>
            <a:ext cx="371232" cy="273508"/>
          </a:xfrm>
          <a:custGeom>
            <a:avLst/>
            <a:gdLst/>
            <a:ahLst/>
            <a:cxnLst/>
            <a:rect l="l" t="t" r="r" b="b"/>
            <a:pathLst>
              <a:path w="7439" h="5452" extrusionOk="0">
                <a:moveTo>
                  <a:pt x="6688" y="0"/>
                </a:moveTo>
                <a:cubicBezTo>
                  <a:pt x="6501" y="0"/>
                  <a:pt x="6317" y="85"/>
                  <a:pt x="6171" y="248"/>
                </a:cubicBezTo>
                <a:lnTo>
                  <a:pt x="3103" y="3717"/>
                </a:lnTo>
                <a:lnTo>
                  <a:pt x="1301" y="1349"/>
                </a:lnTo>
                <a:cubicBezTo>
                  <a:pt x="1183" y="1171"/>
                  <a:pt x="982" y="1075"/>
                  <a:pt x="776" y="1075"/>
                </a:cubicBezTo>
                <a:cubicBezTo>
                  <a:pt x="634" y="1075"/>
                  <a:pt x="490" y="1120"/>
                  <a:pt x="367" y="1215"/>
                </a:cubicBezTo>
                <a:cubicBezTo>
                  <a:pt x="67" y="1415"/>
                  <a:pt x="0" y="1849"/>
                  <a:pt x="234" y="2149"/>
                </a:cubicBezTo>
                <a:lnTo>
                  <a:pt x="2502" y="5185"/>
                </a:lnTo>
                <a:cubicBezTo>
                  <a:pt x="2602" y="5352"/>
                  <a:pt x="2802" y="5452"/>
                  <a:pt x="3002" y="5452"/>
                </a:cubicBezTo>
                <a:lnTo>
                  <a:pt x="3036" y="5452"/>
                </a:lnTo>
                <a:cubicBezTo>
                  <a:pt x="3236" y="5452"/>
                  <a:pt x="3436" y="5385"/>
                  <a:pt x="3570" y="5251"/>
                </a:cubicBezTo>
                <a:lnTo>
                  <a:pt x="7205" y="1149"/>
                </a:lnTo>
                <a:cubicBezTo>
                  <a:pt x="7439" y="848"/>
                  <a:pt x="7406" y="415"/>
                  <a:pt x="7139" y="181"/>
                </a:cubicBezTo>
                <a:cubicBezTo>
                  <a:pt x="7002" y="60"/>
                  <a:pt x="6844" y="0"/>
                  <a:pt x="6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82;p18"/>
          <p:cNvSpPr/>
          <p:nvPr/>
        </p:nvSpPr>
        <p:spPr>
          <a:xfrm>
            <a:off x="6837776" y="5805743"/>
            <a:ext cx="333415" cy="335236"/>
          </a:xfrm>
          <a:custGeom>
            <a:avLst/>
            <a:gdLst/>
            <a:ahLst/>
            <a:cxnLst/>
            <a:rect l="l" t="t" r="r" b="b"/>
            <a:pathLst>
              <a:path w="6239" h="6093" extrusionOk="0">
                <a:moveTo>
                  <a:pt x="763" y="1"/>
                </a:moveTo>
                <a:cubicBezTo>
                  <a:pt x="598" y="1"/>
                  <a:pt x="430" y="60"/>
                  <a:pt x="301" y="189"/>
                </a:cubicBezTo>
                <a:cubicBezTo>
                  <a:pt x="34" y="422"/>
                  <a:pt x="34" y="889"/>
                  <a:pt x="301" y="1156"/>
                </a:cubicBezTo>
                <a:lnTo>
                  <a:pt x="2169" y="3057"/>
                </a:lnTo>
                <a:lnTo>
                  <a:pt x="268" y="4925"/>
                </a:lnTo>
                <a:cubicBezTo>
                  <a:pt x="1" y="5192"/>
                  <a:pt x="1" y="5593"/>
                  <a:pt x="234" y="5859"/>
                </a:cubicBezTo>
                <a:cubicBezTo>
                  <a:pt x="376" y="6001"/>
                  <a:pt x="565" y="6077"/>
                  <a:pt x="751" y="6077"/>
                </a:cubicBezTo>
                <a:cubicBezTo>
                  <a:pt x="915" y="6077"/>
                  <a:pt x="1076" y="6018"/>
                  <a:pt x="1202" y="5893"/>
                </a:cubicBezTo>
                <a:lnTo>
                  <a:pt x="3103" y="3991"/>
                </a:lnTo>
                <a:lnTo>
                  <a:pt x="4971" y="5893"/>
                </a:lnTo>
                <a:cubicBezTo>
                  <a:pt x="5104" y="6026"/>
                  <a:pt x="5280" y="6093"/>
                  <a:pt x="5455" y="6093"/>
                </a:cubicBezTo>
                <a:cubicBezTo>
                  <a:pt x="5630" y="6093"/>
                  <a:pt x="5805" y="6026"/>
                  <a:pt x="5938" y="5893"/>
                </a:cubicBezTo>
                <a:cubicBezTo>
                  <a:pt x="6205" y="5626"/>
                  <a:pt x="6205" y="5192"/>
                  <a:pt x="5938" y="4959"/>
                </a:cubicBezTo>
                <a:lnTo>
                  <a:pt x="4070" y="3057"/>
                </a:lnTo>
                <a:lnTo>
                  <a:pt x="5972" y="1189"/>
                </a:lnTo>
                <a:cubicBezTo>
                  <a:pt x="6239" y="923"/>
                  <a:pt x="6239" y="489"/>
                  <a:pt x="5972" y="222"/>
                </a:cubicBezTo>
                <a:cubicBezTo>
                  <a:pt x="5838" y="89"/>
                  <a:pt x="5663" y="22"/>
                  <a:pt x="5488" y="22"/>
                </a:cubicBezTo>
                <a:cubicBezTo>
                  <a:pt x="5313" y="22"/>
                  <a:pt x="5138" y="89"/>
                  <a:pt x="5004" y="222"/>
                </a:cubicBezTo>
                <a:lnTo>
                  <a:pt x="3136" y="2090"/>
                </a:lnTo>
                <a:lnTo>
                  <a:pt x="1235" y="189"/>
                </a:lnTo>
                <a:cubicBezTo>
                  <a:pt x="1114" y="68"/>
                  <a:pt x="940" y="1"/>
                  <a:pt x="7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90;p18"/>
          <p:cNvSpPr/>
          <p:nvPr/>
        </p:nvSpPr>
        <p:spPr>
          <a:xfrm>
            <a:off x="6817154" y="4816928"/>
            <a:ext cx="371232" cy="273508"/>
          </a:xfrm>
          <a:custGeom>
            <a:avLst/>
            <a:gdLst/>
            <a:ahLst/>
            <a:cxnLst/>
            <a:rect l="l" t="t" r="r" b="b"/>
            <a:pathLst>
              <a:path w="7439" h="5452" extrusionOk="0">
                <a:moveTo>
                  <a:pt x="6688" y="0"/>
                </a:moveTo>
                <a:cubicBezTo>
                  <a:pt x="6501" y="0"/>
                  <a:pt x="6317" y="85"/>
                  <a:pt x="6171" y="248"/>
                </a:cubicBezTo>
                <a:lnTo>
                  <a:pt x="3103" y="3717"/>
                </a:lnTo>
                <a:lnTo>
                  <a:pt x="1301" y="1349"/>
                </a:lnTo>
                <a:cubicBezTo>
                  <a:pt x="1183" y="1171"/>
                  <a:pt x="982" y="1075"/>
                  <a:pt x="776" y="1075"/>
                </a:cubicBezTo>
                <a:cubicBezTo>
                  <a:pt x="634" y="1075"/>
                  <a:pt x="490" y="1120"/>
                  <a:pt x="367" y="1215"/>
                </a:cubicBezTo>
                <a:cubicBezTo>
                  <a:pt x="67" y="1415"/>
                  <a:pt x="0" y="1849"/>
                  <a:pt x="234" y="2149"/>
                </a:cubicBezTo>
                <a:lnTo>
                  <a:pt x="2502" y="5185"/>
                </a:lnTo>
                <a:cubicBezTo>
                  <a:pt x="2602" y="5352"/>
                  <a:pt x="2802" y="5452"/>
                  <a:pt x="3002" y="5452"/>
                </a:cubicBezTo>
                <a:lnTo>
                  <a:pt x="3036" y="5452"/>
                </a:lnTo>
                <a:cubicBezTo>
                  <a:pt x="3236" y="5452"/>
                  <a:pt x="3436" y="5385"/>
                  <a:pt x="3570" y="5251"/>
                </a:cubicBezTo>
                <a:lnTo>
                  <a:pt x="7205" y="1149"/>
                </a:lnTo>
                <a:cubicBezTo>
                  <a:pt x="7439" y="848"/>
                  <a:pt x="7406" y="415"/>
                  <a:pt x="7139" y="181"/>
                </a:cubicBezTo>
                <a:cubicBezTo>
                  <a:pt x="7002" y="60"/>
                  <a:pt x="6844" y="0"/>
                  <a:pt x="6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70;p18"/>
          <p:cNvSpPr/>
          <p:nvPr/>
        </p:nvSpPr>
        <p:spPr>
          <a:xfrm>
            <a:off x="4887084" y="5903209"/>
            <a:ext cx="371229" cy="273507"/>
          </a:xfrm>
          <a:custGeom>
            <a:avLst/>
            <a:gdLst/>
            <a:ahLst/>
            <a:cxnLst/>
            <a:rect l="l" t="t" r="r" b="b"/>
            <a:pathLst>
              <a:path w="7439" h="5452" extrusionOk="0">
                <a:moveTo>
                  <a:pt x="6688" y="0"/>
                </a:moveTo>
                <a:cubicBezTo>
                  <a:pt x="6501" y="0"/>
                  <a:pt x="6317" y="85"/>
                  <a:pt x="6171" y="248"/>
                </a:cubicBezTo>
                <a:lnTo>
                  <a:pt x="3103" y="3717"/>
                </a:lnTo>
                <a:lnTo>
                  <a:pt x="1301" y="1349"/>
                </a:lnTo>
                <a:cubicBezTo>
                  <a:pt x="1183" y="1171"/>
                  <a:pt x="982" y="1075"/>
                  <a:pt x="776" y="1075"/>
                </a:cubicBezTo>
                <a:cubicBezTo>
                  <a:pt x="634" y="1075"/>
                  <a:pt x="490" y="1120"/>
                  <a:pt x="367" y="1215"/>
                </a:cubicBezTo>
                <a:cubicBezTo>
                  <a:pt x="67" y="1415"/>
                  <a:pt x="0" y="1849"/>
                  <a:pt x="234" y="2149"/>
                </a:cubicBezTo>
                <a:lnTo>
                  <a:pt x="2502" y="5185"/>
                </a:lnTo>
                <a:cubicBezTo>
                  <a:pt x="2602" y="5352"/>
                  <a:pt x="2802" y="5452"/>
                  <a:pt x="3002" y="5452"/>
                </a:cubicBezTo>
                <a:lnTo>
                  <a:pt x="3036" y="5452"/>
                </a:lnTo>
                <a:cubicBezTo>
                  <a:pt x="3236" y="5452"/>
                  <a:pt x="3436" y="5385"/>
                  <a:pt x="3570" y="5251"/>
                </a:cubicBezTo>
                <a:lnTo>
                  <a:pt x="7205" y="1149"/>
                </a:lnTo>
                <a:cubicBezTo>
                  <a:pt x="7439" y="848"/>
                  <a:pt x="7406" y="415"/>
                  <a:pt x="7139" y="181"/>
                </a:cubicBezTo>
                <a:cubicBezTo>
                  <a:pt x="7002" y="60"/>
                  <a:pt x="6844" y="0"/>
                  <a:pt x="6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8;p18"/>
          <p:cNvSpPr/>
          <p:nvPr/>
        </p:nvSpPr>
        <p:spPr>
          <a:xfrm>
            <a:off x="2929959" y="5867472"/>
            <a:ext cx="371229" cy="273507"/>
          </a:xfrm>
          <a:custGeom>
            <a:avLst/>
            <a:gdLst/>
            <a:ahLst/>
            <a:cxnLst/>
            <a:rect l="l" t="t" r="r" b="b"/>
            <a:pathLst>
              <a:path w="7439" h="5452" extrusionOk="0">
                <a:moveTo>
                  <a:pt x="6688" y="0"/>
                </a:moveTo>
                <a:cubicBezTo>
                  <a:pt x="6501" y="0"/>
                  <a:pt x="6317" y="85"/>
                  <a:pt x="6171" y="248"/>
                </a:cubicBezTo>
                <a:lnTo>
                  <a:pt x="3103" y="3717"/>
                </a:lnTo>
                <a:lnTo>
                  <a:pt x="1301" y="1349"/>
                </a:lnTo>
                <a:cubicBezTo>
                  <a:pt x="1183" y="1171"/>
                  <a:pt x="982" y="1075"/>
                  <a:pt x="776" y="1075"/>
                </a:cubicBezTo>
                <a:cubicBezTo>
                  <a:pt x="634" y="1075"/>
                  <a:pt x="490" y="1120"/>
                  <a:pt x="367" y="1215"/>
                </a:cubicBezTo>
                <a:cubicBezTo>
                  <a:pt x="67" y="1415"/>
                  <a:pt x="0" y="1849"/>
                  <a:pt x="234" y="2149"/>
                </a:cubicBezTo>
                <a:lnTo>
                  <a:pt x="2502" y="5185"/>
                </a:lnTo>
                <a:cubicBezTo>
                  <a:pt x="2602" y="5352"/>
                  <a:pt x="2802" y="5452"/>
                  <a:pt x="3002" y="5452"/>
                </a:cubicBezTo>
                <a:lnTo>
                  <a:pt x="3036" y="5452"/>
                </a:lnTo>
                <a:cubicBezTo>
                  <a:pt x="3236" y="5452"/>
                  <a:pt x="3436" y="5385"/>
                  <a:pt x="3570" y="5251"/>
                </a:cubicBezTo>
                <a:lnTo>
                  <a:pt x="7205" y="1149"/>
                </a:lnTo>
                <a:cubicBezTo>
                  <a:pt x="7439" y="848"/>
                  <a:pt x="7406" y="415"/>
                  <a:pt x="7139" y="181"/>
                </a:cubicBezTo>
                <a:cubicBezTo>
                  <a:pt x="7002" y="60"/>
                  <a:pt x="6844" y="0"/>
                  <a:pt x="6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90;p18"/>
          <p:cNvSpPr/>
          <p:nvPr/>
        </p:nvSpPr>
        <p:spPr>
          <a:xfrm>
            <a:off x="8748486" y="4801470"/>
            <a:ext cx="371232" cy="273508"/>
          </a:xfrm>
          <a:custGeom>
            <a:avLst/>
            <a:gdLst/>
            <a:ahLst/>
            <a:cxnLst/>
            <a:rect l="l" t="t" r="r" b="b"/>
            <a:pathLst>
              <a:path w="7439" h="5452" extrusionOk="0">
                <a:moveTo>
                  <a:pt x="6688" y="0"/>
                </a:moveTo>
                <a:cubicBezTo>
                  <a:pt x="6501" y="0"/>
                  <a:pt x="6317" y="85"/>
                  <a:pt x="6171" y="248"/>
                </a:cubicBezTo>
                <a:lnTo>
                  <a:pt x="3103" y="3717"/>
                </a:lnTo>
                <a:lnTo>
                  <a:pt x="1301" y="1349"/>
                </a:lnTo>
                <a:cubicBezTo>
                  <a:pt x="1183" y="1171"/>
                  <a:pt x="982" y="1075"/>
                  <a:pt x="776" y="1075"/>
                </a:cubicBezTo>
                <a:cubicBezTo>
                  <a:pt x="634" y="1075"/>
                  <a:pt x="490" y="1120"/>
                  <a:pt x="367" y="1215"/>
                </a:cubicBezTo>
                <a:cubicBezTo>
                  <a:pt x="67" y="1415"/>
                  <a:pt x="0" y="1849"/>
                  <a:pt x="234" y="2149"/>
                </a:cubicBezTo>
                <a:lnTo>
                  <a:pt x="2502" y="5185"/>
                </a:lnTo>
                <a:cubicBezTo>
                  <a:pt x="2602" y="5352"/>
                  <a:pt x="2802" y="5452"/>
                  <a:pt x="3002" y="5452"/>
                </a:cubicBezTo>
                <a:lnTo>
                  <a:pt x="3036" y="5452"/>
                </a:lnTo>
                <a:cubicBezTo>
                  <a:pt x="3236" y="5452"/>
                  <a:pt x="3436" y="5385"/>
                  <a:pt x="3570" y="5251"/>
                </a:cubicBezTo>
                <a:lnTo>
                  <a:pt x="7205" y="1149"/>
                </a:lnTo>
                <a:cubicBezTo>
                  <a:pt x="7439" y="848"/>
                  <a:pt x="7406" y="415"/>
                  <a:pt x="7139" y="181"/>
                </a:cubicBezTo>
                <a:cubicBezTo>
                  <a:pt x="7002" y="60"/>
                  <a:pt x="6844" y="0"/>
                  <a:pt x="6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18" y="29675"/>
            <a:ext cx="1106015" cy="1040955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" y="6440210"/>
            <a:ext cx="347556" cy="3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9" y="166774"/>
            <a:ext cx="8383770" cy="835578"/>
          </a:xfrm>
        </p:spPr>
        <p:txBody>
          <a:bodyPr/>
          <a:lstStyle/>
          <a:p>
            <a:r>
              <a:rPr lang="en-US" dirty="0" smtClean="0"/>
              <a:t>What safeguards are in place?</a:t>
            </a:r>
            <a:endParaRPr lang="en-US" dirty="0"/>
          </a:p>
        </p:txBody>
      </p:sp>
      <p:grpSp>
        <p:nvGrpSpPr>
          <p:cNvPr id="83" name="Google Shape;253;p20"/>
          <p:cNvGrpSpPr/>
          <p:nvPr/>
        </p:nvGrpSpPr>
        <p:grpSpPr>
          <a:xfrm>
            <a:off x="359456" y="1022705"/>
            <a:ext cx="8448212" cy="1581529"/>
            <a:chOff x="925779" y="1051066"/>
            <a:chExt cx="7292346" cy="1086047"/>
          </a:xfrm>
        </p:grpSpPr>
        <p:sp>
          <p:nvSpPr>
            <p:cNvPr id="84" name="Google Shape;254;p20"/>
            <p:cNvSpPr/>
            <p:nvPr/>
          </p:nvSpPr>
          <p:spPr>
            <a:xfrm>
              <a:off x="7048125" y="1060633"/>
              <a:ext cx="1170000" cy="862500"/>
            </a:xfrm>
            <a:prstGeom prst="homePlate">
              <a:avLst>
                <a:gd name="adj" fmla="val 50000"/>
              </a:avLst>
            </a:prstGeom>
            <a:solidFill>
              <a:srgbClr val="D1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55;p20"/>
            <p:cNvSpPr/>
            <p:nvPr/>
          </p:nvSpPr>
          <p:spPr>
            <a:xfrm>
              <a:off x="3514725" y="1060633"/>
              <a:ext cx="3461700" cy="862500"/>
            </a:xfrm>
            <a:prstGeom prst="rect">
              <a:avLst/>
            </a:prstGeom>
            <a:solidFill>
              <a:srgbClr val="D1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56;p20"/>
            <p:cNvSpPr/>
            <p:nvPr/>
          </p:nvSpPr>
          <p:spPr>
            <a:xfrm>
              <a:off x="925779" y="1051066"/>
              <a:ext cx="1298150" cy="1086047"/>
            </a:xfrm>
            <a:custGeom>
              <a:avLst/>
              <a:gdLst/>
              <a:ahLst/>
              <a:cxnLst/>
              <a:rect l="l" t="t" r="r" b="b"/>
              <a:pathLst>
                <a:path w="337" h="893" extrusionOk="0">
                  <a:moveTo>
                    <a:pt x="0" y="369"/>
                  </a:moveTo>
                  <a:lnTo>
                    <a:pt x="0" y="893"/>
                  </a:lnTo>
                  <a:lnTo>
                    <a:pt x="337" y="710"/>
                  </a:lnTo>
                  <a:lnTo>
                    <a:pt x="337" y="0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BCB6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F39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57;p20"/>
            <p:cNvSpPr txBox="1"/>
            <p:nvPr/>
          </p:nvSpPr>
          <p:spPr>
            <a:xfrm>
              <a:off x="3742394" y="1218883"/>
              <a:ext cx="27936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1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Onsite security</a:t>
              </a:r>
              <a:r>
                <a:rPr kumimoji="0" lang="en" sz="13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 guard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100"/>
                <a:buFont typeface="Arial" panose="020B0604020202020204" pitchFamily="34" charset="0"/>
                <a:buChar char="•"/>
                <a:tabLst/>
                <a:defRPr/>
              </a:pPr>
              <a:r>
                <a:rPr lang="en" sz="1300" kern="0" noProof="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24/7 video monitoring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1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" sz="1300" b="0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Customer</a:t>
              </a:r>
              <a:r>
                <a:rPr kumimoji="0" lang="en" sz="1300" b="0" i="0" u="none" strike="noStrike" kern="0" cap="none" spc="0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 check-in &amp; age verification (21+)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100"/>
                <a:buFont typeface="Arial" panose="020B0604020202020204" pitchFamily="34" charset="0"/>
                <a:buChar char="•"/>
                <a:tabLst/>
                <a:defRPr/>
              </a:pPr>
              <a:r>
                <a:rPr lang="en" sz="1300" kern="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 consumption allowed onsite</a:t>
              </a:r>
              <a:endParaRPr kumimoji="0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259;p20"/>
            <p:cNvSpPr/>
            <p:nvPr/>
          </p:nvSpPr>
          <p:spPr>
            <a:xfrm>
              <a:off x="2300132" y="1060783"/>
              <a:ext cx="1143000" cy="862200"/>
            </a:xfrm>
            <a:prstGeom prst="rect">
              <a:avLst/>
            </a:prstGeom>
            <a:solidFill>
              <a:srgbClr val="D1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60;p20"/>
            <p:cNvSpPr txBox="1"/>
            <p:nvPr/>
          </p:nvSpPr>
          <p:spPr>
            <a:xfrm>
              <a:off x="2171410" y="1125989"/>
              <a:ext cx="1424224" cy="8086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500"/>
                <a:buFont typeface="Open Sans"/>
                <a:buNone/>
                <a:tabLst/>
                <a:defRPr/>
              </a:pPr>
              <a:r>
                <a:rPr lang="en" sz="1250" b="1" kern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kumimoji="0" lang="en" sz="12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TRICT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500"/>
                <a:buFont typeface="Open Sans"/>
                <a:buNone/>
                <a:tabLst/>
                <a:defRPr/>
              </a:pPr>
              <a:r>
                <a:rPr kumimoji="0" lang="en" sz="1250" b="1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SECURITY REQUIREMENTS</a:t>
              </a:r>
              <a:endParaRPr kumimoji="0" sz="12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1" name="Google Shape;261;p20"/>
          <p:cNvGrpSpPr/>
          <p:nvPr/>
        </p:nvGrpSpPr>
        <p:grpSpPr>
          <a:xfrm>
            <a:off x="359456" y="2340764"/>
            <a:ext cx="8448212" cy="1361279"/>
            <a:chOff x="925779" y="1990753"/>
            <a:chExt cx="7296946" cy="865274"/>
          </a:xfrm>
        </p:grpSpPr>
        <p:sp>
          <p:nvSpPr>
            <p:cNvPr id="92" name="Google Shape;262;p20"/>
            <p:cNvSpPr/>
            <p:nvPr/>
          </p:nvSpPr>
          <p:spPr>
            <a:xfrm>
              <a:off x="7052725" y="1993527"/>
              <a:ext cx="1170000" cy="862500"/>
            </a:xfrm>
            <a:prstGeom prst="homePlate">
              <a:avLst>
                <a:gd name="adj" fmla="val 50000"/>
              </a:avLst>
            </a:prstGeom>
            <a:solidFill>
              <a:srgbClr val="8FC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63;p20"/>
            <p:cNvSpPr/>
            <p:nvPr/>
          </p:nvSpPr>
          <p:spPr>
            <a:xfrm>
              <a:off x="3519325" y="1993527"/>
              <a:ext cx="3461700" cy="862500"/>
            </a:xfrm>
            <a:prstGeom prst="rect">
              <a:avLst/>
            </a:prstGeom>
            <a:solidFill>
              <a:srgbClr val="8FC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64;p20"/>
            <p:cNvSpPr/>
            <p:nvPr/>
          </p:nvSpPr>
          <p:spPr>
            <a:xfrm>
              <a:off x="925779" y="1990753"/>
              <a:ext cx="1298150" cy="862270"/>
            </a:xfrm>
            <a:custGeom>
              <a:avLst/>
              <a:gdLst/>
              <a:ahLst/>
              <a:cxnLst/>
              <a:rect l="l" t="t" r="r" b="b"/>
              <a:pathLst>
                <a:path w="337" h="709" extrusionOk="0">
                  <a:moveTo>
                    <a:pt x="0" y="183"/>
                  </a:moveTo>
                  <a:lnTo>
                    <a:pt x="0" y="708"/>
                  </a:lnTo>
                  <a:lnTo>
                    <a:pt x="337" y="709"/>
                  </a:lnTo>
                  <a:lnTo>
                    <a:pt x="337" y="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76B2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F39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69;p20"/>
            <p:cNvSpPr/>
            <p:nvPr/>
          </p:nvSpPr>
          <p:spPr>
            <a:xfrm>
              <a:off x="2300132" y="1993677"/>
              <a:ext cx="1143000" cy="862200"/>
            </a:xfrm>
            <a:prstGeom prst="rect">
              <a:avLst/>
            </a:prstGeom>
            <a:solidFill>
              <a:srgbClr val="8FC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70;p20"/>
            <p:cNvSpPr txBox="1"/>
            <p:nvPr/>
          </p:nvSpPr>
          <p:spPr>
            <a:xfrm>
              <a:off x="2192055" y="2145782"/>
              <a:ext cx="131988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500"/>
                <a:buFont typeface="Open Sans"/>
                <a:buNone/>
                <a:tabLst/>
                <a:defRPr/>
              </a:pPr>
              <a:r>
                <a:rPr lang="en" sz="1250" b="1" kern="0" noProof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CONTINUING TO </a:t>
              </a:r>
              <a:r>
                <a:rPr lang="en" sz="1250" b="1" kern="0" noProof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SHUTDOWN </a:t>
              </a:r>
              <a:r>
                <a:rPr lang="en" sz="1250" b="1" kern="0" noProof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ILLEGAL SHOPS</a:t>
              </a:r>
              <a:endParaRPr kumimoji="0" sz="12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" name="Google Shape;271;p20"/>
            <p:cNvSpPr txBox="1"/>
            <p:nvPr/>
          </p:nvSpPr>
          <p:spPr>
            <a:xfrm>
              <a:off x="3453557" y="2153729"/>
              <a:ext cx="3764666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</a:rPr>
                <a:t>Investigating </a:t>
              </a:r>
              <a:r>
                <a:rPr lang="en-US" sz="1100" dirty="0">
                  <a:solidFill>
                    <a:schemeClr val="bg1"/>
                  </a:solidFill>
                </a:rPr>
                <a:t>complaints of unlicensed or illegal cannabis activity through regulatory inspections and investigations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Shutting down businesses that violate our cannabis laws and regulations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Preventing the sale of cannabis to minors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Stopping unsafe products from entering the cannabis market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Seizing prohibited, unlicensed, and illegal cannabis </a:t>
              </a:r>
              <a:r>
                <a:rPr lang="en-US" sz="1100" dirty="0" smtClean="0">
                  <a:solidFill>
                    <a:schemeClr val="bg1"/>
                  </a:solidFill>
                </a:rPr>
                <a:t>products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oogle Shape;272;p20"/>
          <p:cNvGrpSpPr/>
          <p:nvPr/>
        </p:nvGrpSpPr>
        <p:grpSpPr>
          <a:xfrm>
            <a:off x="359456" y="3739900"/>
            <a:ext cx="8476260" cy="1398593"/>
            <a:chOff x="925779" y="2921173"/>
            <a:chExt cx="7264909" cy="870102"/>
          </a:xfrm>
        </p:grpSpPr>
        <p:sp>
          <p:nvSpPr>
            <p:cNvPr id="103" name="Google Shape;273;p20"/>
            <p:cNvSpPr/>
            <p:nvPr/>
          </p:nvSpPr>
          <p:spPr>
            <a:xfrm>
              <a:off x="7020688" y="2921173"/>
              <a:ext cx="1170000" cy="862500"/>
            </a:xfrm>
            <a:prstGeom prst="homePlate">
              <a:avLst>
                <a:gd name="adj" fmla="val 50000"/>
              </a:avLst>
            </a:prstGeom>
            <a:solidFill>
              <a:srgbClr val="1FC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74;p20"/>
            <p:cNvSpPr/>
            <p:nvPr/>
          </p:nvSpPr>
          <p:spPr>
            <a:xfrm>
              <a:off x="3496449" y="2928775"/>
              <a:ext cx="3461700" cy="862500"/>
            </a:xfrm>
            <a:prstGeom prst="rect">
              <a:avLst/>
            </a:prstGeom>
            <a:solidFill>
              <a:srgbClr val="1FC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75;p20"/>
            <p:cNvSpPr/>
            <p:nvPr/>
          </p:nvSpPr>
          <p:spPr>
            <a:xfrm>
              <a:off x="925779" y="2928008"/>
              <a:ext cx="1298150" cy="862270"/>
            </a:xfrm>
            <a:custGeom>
              <a:avLst/>
              <a:gdLst/>
              <a:ahLst/>
              <a:cxnLst/>
              <a:rect l="l" t="t" r="r" b="b"/>
              <a:pathLst>
                <a:path w="337" h="709" extrusionOk="0">
                  <a:moveTo>
                    <a:pt x="0" y="526"/>
                  </a:moveTo>
                  <a:lnTo>
                    <a:pt x="0" y="1"/>
                  </a:lnTo>
                  <a:lnTo>
                    <a:pt x="337" y="0"/>
                  </a:lnTo>
                  <a:lnTo>
                    <a:pt x="337" y="709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0A95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F39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80;p20"/>
            <p:cNvSpPr/>
            <p:nvPr/>
          </p:nvSpPr>
          <p:spPr>
            <a:xfrm>
              <a:off x="2300132" y="2928775"/>
              <a:ext cx="1143000" cy="862200"/>
            </a:xfrm>
            <a:prstGeom prst="rect">
              <a:avLst/>
            </a:prstGeom>
            <a:solidFill>
              <a:srgbClr val="1FC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81;p20"/>
            <p:cNvSpPr txBox="1"/>
            <p:nvPr/>
          </p:nvSpPr>
          <p:spPr>
            <a:xfrm>
              <a:off x="2103931" y="3042813"/>
              <a:ext cx="1533838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500"/>
                <a:buFont typeface="Open Sans"/>
                <a:buNone/>
                <a:tabLst/>
                <a:defRPr/>
              </a:pPr>
              <a:r>
                <a:rPr kumimoji="0" lang="en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DISTANCE</a:t>
              </a:r>
              <a:r>
                <a:rPr kumimoji="0" lang="en" sz="1300" b="1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REQUIREMENTS</a:t>
              </a:r>
              <a:endParaRPr kumimoji="0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" name="Google Shape;282;p20"/>
            <p:cNvSpPr txBox="1"/>
            <p:nvPr/>
          </p:nvSpPr>
          <p:spPr>
            <a:xfrm>
              <a:off x="3202682" y="3070197"/>
              <a:ext cx="3522639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Not within </a:t>
              </a:r>
              <a:r>
                <a:rPr lang="en-US" sz="1200" dirty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500 feet of a </a:t>
              </a:r>
              <a:r>
                <a:rPr lang="en-US" sz="12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school grounds</a:t>
              </a:r>
              <a:endParaRPr lang="en-US" sz="12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Not within </a:t>
              </a:r>
              <a:r>
                <a:rPr lang="en-US" sz="1200" dirty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200 feet of a </a:t>
              </a:r>
              <a:r>
                <a:rPr lang="en-US" sz="12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house </a:t>
              </a:r>
              <a:r>
                <a:rPr lang="en-US" sz="1200" dirty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of </a:t>
              </a:r>
              <a:r>
                <a:rPr lang="en-US" sz="12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worship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Roboto"/>
                  <a:sym typeface="Roboto"/>
                </a:rPr>
                <a:t>Not</a:t>
              </a: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Roboto"/>
                  <a:sym typeface="Roboto"/>
                </a:rPr>
                <a:t> within 1,000 feet of another adult-use retail dispensary or medical cannabis dispensing facility operated by a registered </a:t>
              </a:r>
              <a:r>
                <a:rPr lang="en-US" sz="1200" kern="0" noProof="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  <a:cs typeface="Roboto"/>
                  <a:sym typeface="Roboto"/>
                </a:rPr>
                <a:t>o</a:t>
              </a: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Roboto"/>
                  <a:sym typeface="Roboto"/>
                </a:rPr>
                <a:t>rganization</a:t>
              </a:r>
              <a:endParaRPr kumimoji="0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/>
                <a:sym typeface="Roboto"/>
              </a:endParaRPr>
            </a:p>
          </p:txBody>
        </p:sp>
      </p:grpSp>
      <p:grpSp>
        <p:nvGrpSpPr>
          <p:cNvPr id="113" name="Google Shape;283;p20"/>
          <p:cNvGrpSpPr/>
          <p:nvPr/>
        </p:nvGrpSpPr>
        <p:grpSpPr>
          <a:xfrm>
            <a:off x="359457" y="4815154"/>
            <a:ext cx="8513638" cy="1730520"/>
            <a:chOff x="925779" y="3643919"/>
            <a:chExt cx="7296946" cy="1086047"/>
          </a:xfrm>
        </p:grpSpPr>
        <p:sp>
          <p:nvSpPr>
            <p:cNvPr id="114" name="Google Shape;284;p20"/>
            <p:cNvSpPr/>
            <p:nvPr/>
          </p:nvSpPr>
          <p:spPr>
            <a:xfrm>
              <a:off x="7052725" y="3864027"/>
              <a:ext cx="1170000" cy="862500"/>
            </a:xfrm>
            <a:prstGeom prst="homePlate">
              <a:avLst>
                <a:gd name="adj" fmla="val 50000"/>
              </a:avLst>
            </a:prstGeom>
            <a:solidFill>
              <a:srgbClr val="3A8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85;p20"/>
            <p:cNvSpPr/>
            <p:nvPr/>
          </p:nvSpPr>
          <p:spPr>
            <a:xfrm>
              <a:off x="3519325" y="3864027"/>
              <a:ext cx="3461700" cy="862500"/>
            </a:xfrm>
            <a:prstGeom prst="rect">
              <a:avLst/>
            </a:prstGeom>
            <a:solidFill>
              <a:srgbClr val="3A8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86;p20"/>
            <p:cNvSpPr/>
            <p:nvPr/>
          </p:nvSpPr>
          <p:spPr>
            <a:xfrm>
              <a:off x="925779" y="3643919"/>
              <a:ext cx="1298150" cy="1086047"/>
            </a:xfrm>
            <a:custGeom>
              <a:avLst/>
              <a:gdLst/>
              <a:ahLst/>
              <a:cxnLst/>
              <a:rect l="l" t="t" r="r" b="b"/>
              <a:pathLst>
                <a:path w="337" h="893" extrusionOk="0">
                  <a:moveTo>
                    <a:pt x="0" y="524"/>
                  </a:moveTo>
                  <a:lnTo>
                    <a:pt x="0" y="0"/>
                  </a:lnTo>
                  <a:lnTo>
                    <a:pt x="337" y="183"/>
                  </a:lnTo>
                  <a:lnTo>
                    <a:pt x="337" y="893"/>
                  </a:lnTo>
                  <a:lnTo>
                    <a:pt x="0" y="524"/>
                  </a:lnTo>
                  <a:close/>
                </a:path>
              </a:pathLst>
            </a:custGeom>
            <a:solidFill>
              <a:srgbClr val="125C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F39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91;p20"/>
            <p:cNvSpPr/>
            <p:nvPr/>
          </p:nvSpPr>
          <p:spPr>
            <a:xfrm>
              <a:off x="2300132" y="3864177"/>
              <a:ext cx="1143000" cy="862200"/>
            </a:xfrm>
            <a:prstGeom prst="rect">
              <a:avLst/>
            </a:prstGeom>
            <a:solidFill>
              <a:srgbClr val="3A8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92;p20"/>
            <p:cNvSpPr txBox="1"/>
            <p:nvPr/>
          </p:nvSpPr>
          <p:spPr>
            <a:xfrm>
              <a:off x="2136667" y="3990476"/>
              <a:ext cx="146992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500"/>
                <a:buFont typeface="Open Sans"/>
                <a:buNone/>
                <a:tabLst/>
                <a:defRPr/>
              </a:pPr>
              <a:r>
                <a:rPr lang="en" sz="1300" b="1" kern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LOCAL ENFORCEMENT</a:t>
              </a:r>
              <a:endParaRPr kumimoji="0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" name="Google Shape;293;p20"/>
            <p:cNvSpPr txBox="1"/>
            <p:nvPr/>
          </p:nvSpPr>
          <p:spPr>
            <a:xfrm>
              <a:off x="3488486" y="4074867"/>
              <a:ext cx="27936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Stopping unsafe products from entering the cannabis </a:t>
              </a:r>
              <a:r>
                <a:rPr lang="en-US" sz="11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market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Coordinating enforcement actions with local law enforcement and other state agencies</a:t>
              </a:r>
              <a:r>
                <a:rPr lang="en-US" sz="1100" dirty="0">
                  <a:latin typeface="Roboto" panose="020B0604020202020204" charset="0"/>
                  <a:ea typeface="Roboto" panose="020B0604020202020204" charset="0"/>
                </a:rPr>
                <a:t> </a:t>
              </a:r>
              <a:endParaRPr lang="en-US" sz="1100" dirty="0" smtClean="0">
                <a:latin typeface="Roboto" panose="020B0604020202020204" charset="0"/>
                <a:ea typeface="Roboto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Issuing nuisance abatement points</a:t>
              </a:r>
              <a:endParaRPr lang="en-US" sz="11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4" name="Picture 123" descr="Gavel clipart animated pictures on Cliparts Pub 2020! 🔝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667" y1="71552" x2="39667" y2="71552"/>
                        <a14:foregroundMark x1="34444" y1="63621" x2="34444" y2="63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54" y="5412386"/>
            <a:ext cx="1215810" cy="783522"/>
          </a:xfrm>
          <a:prstGeom prst="rect">
            <a:avLst/>
          </a:prstGeom>
        </p:spPr>
      </p:pic>
      <p:pic>
        <p:nvPicPr>
          <p:cNvPr id="125" name="Picture 124" descr="Clipart map location sign, Clipart map location sign Transparent FREE ...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77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68" y="4163787"/>
            <a:ext cx="1004381" cy="538599"/>
          </a:xfrm>
          <a:prstGeom prst="rect">
            <a:avLst/>
          </a:prstGeom>
        </p:spPr>
      </p:pic>
      <p:pic>
        <p:nvPicPr>
          <p:cNvPr id="126" name="Picture 125" descr="Padlock with Chain 272155 Vector Art at Vecteezy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68" y="2633009"/>
            <a:ext cx="829934" cy="827452"/>
          </a:xfrm>
          <a:prstGeom prst="rect">
            <a:avLst/>
          </a:prstGeom>
        </p:spPr>
      </p:pic>
      <p:pic>
        <p:nvPicPr>
          <p:cNvPr id="127" name="Picture 126" descr="Surveillance Camera Vector Art STOCK by Nick-Spratt on DeviantArt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82" y="1409751"/>
            <a:ext cx="674972" cy="64926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1" y="5465213"/>
            <a:ext cx="1284417" cy="1208863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64" y="1978198"/>
            <a:ext cx="726139" cy="725131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64" y="3357533"/>
            <a:ext cx="726139" cy="725131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63" y="4783510"/>
            <a:ext cx="726139" cy="725131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" y="6440210"/>
            <a:ext cx="347556" cy="3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82" y="49033"/>
            <a:ext cx="8596668" cy="1320800"/>
          </a:xfrm>
        </p:spPr>
        <p:txBody>
          <a:bodyPr/>
          <a:lstStyle/>
          <a:p>
            <a:r>
              <a:rPr lang="en-US" dirty="0" smtClean="0"/>
              <a:t>What other cannabis regulations are in place?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0" y="1324926"/>
            <a:ext cx="11064420" cy="43397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1907" y="1569316"/>
            <a:ext cx="10780605" cy="3940804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1" y="5465213"/>
            <a:ext cx="1284417" cy="12088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592732" y="1803195"/>
            <a:ext cx="9791489" cy="3420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630;p29"/>
          <p:cNvSpPr/>
          <p:nvPr/>
        </p:nvSpPr>
        <p:spPr>
          <a:xfrm>
            <a:off x="907758" y="2179893"/>
            <a:ext cx="817827" cy="796376"/>
          </a:xfrm>
          <a:custGeom>
            <a:avLst/>
            <a:gdLst/>
            <a:ahLst/>
            <a:cxnLst/>
            <a:rect l="l" t="t" r="r" b="b"/>
            <a:pathLst>
              <a:path w="1608" h="1600" extrusionOk="0">
                <a:moveTo>
                  <a:pt x="1607" y="804"/>
                </a:moveTo>
                <a:lnTo>
                  <a:pt x="1607" y="804"/>
                </a:lnTo>
                <a:cubicBezTo>
                  <a:pt x="1607" y="1243"/>
                  <a:pt x="1251" y="1599"/>
                  <a:pt x="804" y="1599"/>
                </a:cubicBezTo>
                <a:cubicBezTo>
                  <a:pt x="365" y="1599"/>
                  <a:pt x="0" y="1243"/>
                  <a:pt x="0" y="804"/>
                </a:cubicBezTo>
                <a:cubicBezTo>
                  <a:pt x="0" y="357"/>
                  <a:pt x="365" y="0"/>
                  <a:pt x="804" y="0"/>
                </a:cubicBezTo>
                <a:cubicBezTo>
                  <a:pt x="1251" y="0"/>
                  <a:pt x="1607" y="357"/>
                  <a:pt x="1607" y="804"/>
                </a:cubicBezTo>
              </a:path>
            </a:pathLst>
          </a:custGeom>
          <a:solidFill>
            <a:srgbClr val="D1C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 smtClean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646;p29"/>
          <p:cNvSpPr/>
          <p:nvPr/>
        </p:nvSpPr>
        <p:spPr>
          <a:xfrm>
            <a:off x="2391691" y="2155481"/>
            <a:ext cx="814187" cy="796377"/>
          </a:xfrm>
          <a:custGeom>
            <a:avLst/>
            <a:gdLst/>
            <a:ahLst/>
            <a:cxnLst/>
            <a:rect l="l" t="t" r="r" b="b"/>
            <a:pathLst>
              <a:path w="1599" h="1600" extrusionOk="0">
                <a:moveTo>
                  <a:pt x="1598" y="804"/>
                </a:moveTo>
                <a:lnTo>
                  <a:pt x="1598" y="804"/>
                </a:lnTo>
                <a:cubicBezTo>
                  <a:pt x="1598" y="1243"/>
                  <a:pt x="1242" y="1599"/>
                  <a:pt x="795" y="1599"/>
                </a:cubicBezTo>
                <a:cubicBezTo>
                  <a:pt x="356" y="1599"/>
                  <a:pt x="0" y="1243"/>
                  <a:pt x="0" y="804"/>
                </a:cubicBezTo>
                <a:cubicBezTo>
                  <a:pt x="0" y="357"/>
                  <a:pt x="356" y="0"/>
                  <a:pt x="795" y="0"/>
                </a:cubicBezTo>
                <a:cubicBezTo>
                  <a:pt x="1242" y="0"/>
                  <a:pt x="1598" y="357"/>
                  <a:pt x="1598" y="804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 smtClean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654;p29"/>
          <p:cNvSpPr/>
          <p:nvPr/>
        </p:nvSpPr>
        <p:spPr>
          <a:xfrm>
            <a:off x="3941778" y="2136009"/>
            <a:ext cx="800387" cy="796376"/>
          </a:xfrm>
          <a:custGeom>
            <a:avLst/>
            <a:gdLst/>
            <a:ahLst/>
            <a:cxnLst/>
            <a:rect l="l" t="t" r="r" b="b"/>
            <a:pathLst>
              <a:path w="1598" h="1600" extrusionOk="0">
                <a:moveTo>
                  <a:pt x="1597" y="804"/>
                </a:moveTo>
                <a:lnTo>
                  <a:pt x="1597" y="804"/>
                </a:lnTo>
                <a:cubicBezTo>
                  <a:pt x="1597" y="1243"/>
                  <a:pt x="1241" y="1599"/>
                  <a:pt x="802" y="1599"/>
                </a:cubicBezTo>
                <a:cubicBezTo>
                  <a:pt x="356" y="1599"/>
                  <a:pt x="0" y="1243"/>
                  <a:pt x="0" y="804"/>
                </a:cubicBezTo>
                <a:cubicBezTo>
                  <a:pt x="0" y="357"/>
                  <a:pt x="356" y="0"/>
                  <a:pt x="802" y="0"/>
                </a:cubicBezTo>
                <a:cubicBezTo>
                  <a:pt x="1241" y="0"/>
                  <a:pt x="1597" y="357"/>
                  <a:pt x="1597" y="804"/>
                </a:cubicBezTo>
              </a:path>
            </a:pathLst>
          </a:custGeom>
          <a:solidFill>
            <a:srgbClr val="1FC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 smtClean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62;p29"/>
          <p:cNvSpPr/>
          <p:nvPr/>
        </p:nvSpPr>
        <p:spPr>
          <a:xfrm>
            <a:off x="5492146" y="2136008"/>
            <a:ext cx="776661" cy="796376"/>
          </a:xfrm>
          <a:custGeom>
            <a:avLst/>
            <a:gdLst/>
            <a:ahLst/>
            <a:cxnLst/>
            <a:rect l="l" t="t" r="r" b="b"/>
            <a:pathLst>
              <a:path w="1607" h="1600" extrusionOk="0">
                <a:moveTo>
                  <a:pt x="1606" y="804"/>
                </a:moveTo>
                <a:lnTo>
                  <a:pt x="1606" y="804"/>
                </a:lnTo>
                <a:cubicBezTo>
                  <a:pt x="1606" y="1243"/>
                  <a:pt x="1242" y="1599"/>
                  <a:pt x="803" y="1599"/>
                </a:cubicBezTo>
                <a:cubicBezTo>
                  <a:pt x="356" y="1599"/>
                  <a:pt x="0" y="1243"/>
                  <a:pt x="0" y="804"/>
                </a:cubicBezTo>
                <a:cubicBezTo>
                  <a:pt x="0" y="357"/>
                  <a:pt x="356" y="0"/>
                  <a:pt x="803" y="0"/>
                </a:cubicBezTo>
                <a:cubicBezTo>
                  <a:pt x="1242" y="0"/>
                  <a:pt x="1606" y="357"/>
                  <a:pt x="1606" y="804"/>
                </a:cubicBezTo>
              </a:path>
            </a:pathLst>
          </a:custGeom>
          <a:solidFill>
            <a:srgbClr val="3A80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 smtClean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637;p29"/>
          <p:cNvSpPr/>
          <p:nvPr/>
        </p:nvSpPr>
        <p:spPr>
          <a:xfrm>
            <a:off x="7301181" y="2136009"/>
            <a:ext cx="748234" cy="796376"/>
          </a:xfrm>
          <a:custGeom>
            <a:avLst/>
            <a:gdLst/>
            <a:ahLst/>
            <a:cxnLst/>
            <a:rect l="l" t="t" r="r" b="b"/>
            <a:pathLst>
              <a:path w="1607" h="1600" extrusionOk="0">
                <a:moveTo>
                  <a:pt x="1606" y="804"/>
                </a:moveTo>
                <a:lnTo>
                  <a:pt x="1606" y="804"/>
                </a:lnTo>
                <a:cubicBezTo>
                  <a:pt x="1606" y="1243"/>
                  <a:pt x="1242" y="1599"/>
                  <a:pt x="803" y="1599"/>
                </a:cubicBezTo>
                <a:cubicBezTo>
                  <a:pt x="356" y="1599"/>
                  <a:pt x="0" y="1243"/>
                  <a:pt x="0" y="804"/>
                </a:cubicBezTo>
                <a:cubicBezTo>
                  <a:pt x="0" y="357"/>
                  <a:pt x="356" y="0"/>
                  <a:pt x="803" y="0"/>
                </a:cubicBezTo>
                <a:cubicBezTo>
                  <a:pt x="1242" y="0"/>
                  <a:pt x="1606" y="357"/>
                  <a:pt x="1606" y="804"/>
                </a:cubicBezTo>
              </a:path>
            </a:pathLst>
          </a:custGeom>
          <a:solidFill>
            <a:srgbClr val="4D5B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 smtClean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637;p29"/>
          <p:cNvSpPr/>
          <p:nvPr/>
        </p:nvSpPr>
        <p:spPr>
          <a:xfrm>
            <a:off x="9194932" y="2136009"/>
            <a:ext cx="767124" cy="796376"/>
          </a:xfrm>
          <a:custGeom>
            <a:avLst/>
            <a:gdLst/>
            <a:ahLst/>
            <a:cxnLst/>
            <a:rect l="l" t="t" r="r" b="b"/>
            <a:pathLst>
              <a:path w="1607" h="1600" extrusionOk="0">
                <a:moveTo>
                  <a:pt x="1606" y="804"/>
                </a:moveTo>
                <a:lnTo>
                  <a:pt x="1606" y="804"/>
                </a:lnTo>
                <a:cubicBezTo>
                  <a:pt x="1606" y="1243"/>
                  <a:pt x="1242" y="1599"/>
                  <a:pt x="803" y="1599"/>
                </a:cubicBezTo>
                <a:cubicBezTo>
                  <a:pt x="356" y="1599"/>
                  <a:pt x="0" y="1243"/>
                  <a:pt x="0" y="804"/>
                </a:cubicBezTo>
                <a:cubicBezTo>
                  <a:pt x="0" y="357"/>
                  <a:pt x="356" y="0"/>
                  <a:pt x="803" y="0"/>
                </a:cubicBezTo>
                <a:cubicBezTo>
                  <a:pt x="1242" y="0"/>
                  <a:pt x="1606" y="357"/>
                  <a:pt x="1606" y="804"/>
                </a:cubicBezTo>
              </a:path>
            </a:pathLst>
          </a:custGeom>
          <a:solidFill>
            <a:srgbClr val="2C34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 smtClean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Security Guard Photos - Cliparts.co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0000">
                        <a14:foregroundMark x1="44600" y1="15000" x2="4460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9" y="2203783"/>
            <a:ext cx="718304" cy="718304"/>
          </a:xfrm>
          <a:prstGeom prst="rect">
            <a:avLst/>
          </a:prstGeom>
        </p:spPr>
      </p:pic>
      <p:pic>
        <p:nvPicPr>
          <p:cNvPr id="29" name="Picture 28" descr="Surveillance Camera Vector Art STOCK by Nick-Spratt on DeviantArt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12" y="2357774"/>
            <a:ext cx="495117" cy="476260"/>
          </a:xfrm>
          <a:prstGeom prst="rect">
            <a:avLst/>
          </a:prstGeom>
        </p:spPr>
      </p:pic>
      <p:pic>
        <p:nvPicPr>
          <p:cNvPr id="13" name="Picture 12" descr="Security Cliparts - Free Images for Home and Business Security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25" b="94466" l="10000" r="90000">
                        <a14:foregroundMark x1="32609" y1="33592" x2="32609" y2="33592"/>
                        <a14:foregroundMark x1="34565" y1="24563" x2="34565" y2="24563"/>
                        <a14:foregroundMark x1="43043" y1="17767" x2="43043" y2="17767"/>
                        <a14:foregroundMark x1="50761" y1="5922" x2="50761" y2="5922"/>
                        <a14:foregroundMark x1="49130" y1="94466" x2="49130" y2="94466"/>
                        <a14:foregroundMark x1="61630" y1="56311" x2="61630" y2="56311"/>
                        <a14:foregroundMark x1="45435" y1="67476" x2="45435" y2="67476"/>
                        <a14:foregroundMark x1="68913" y1="38252" x2="68913" y2="3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92" y="2243623"/>
            <a:ext cx="527357" cy="590411"/>
          </a:xfrm>
          <a:prstGeom prst="rect">
            <a:avLst/>
          </a:prstGeom>
        </p:spPr>
      </p:pic>
      <p:pic>
        <p:nvPicPr>
          <p:cNvPr id="14" name="Picture 13" descr="No Smoking | Free Stock Photo | Illustration of a no smoking symbol ...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26" y="2243623"/>
            <a:ext cx="602309" cy="602309"/>
          </a:xfrm>
          <a:prstGeom prst="rect">
            <a:avLst/>
          </a:prstGeom>
        </p:spPr>
      </p:pic>
      <p:pic>
        <p:nvPicPr>
          <p:cNvPr id="30" name="Picture 29" descr="포르노 스톡 사진 및 일러스트 - iStock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6111" y1="36765" x2="36111" y2="36765"/>
                        <a14:foregroundMark x1="52451" y1="42157" x2="52451" y2="42157"/>
                        <a14:foregroundMark x1="67484" y1="46242" x2="67484" y2="46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06" y="2155481"/>
            <a:ext cx="730384" cy="730384"/>
          </a:xfrm>
          <a:prstGeom prst="rect">
            <a:avLst/>
          </a:prstGeom>
        </p:spPr>
      </p:pic>
      <p:pic>
        <p:nvPicPr>
          <p:cNvPr id="31" name="Picture 30" descr="Mental Health Resources in New York State | Resources to Recover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375" y="2274262"/>
            <a:ext cx="603702" cy="45398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8887" y="317677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D1CC62"/>
                </a:solidFill>
              </a:rPr>
              <a:t>Onsite security</a:t>
            </a:r>
            <a:endParaRPr lang="en-US" sz="1600" dirty="0">
              <a:solidFill>
                <a:srgbClr val="D1CC6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8087" y="3131059"/>
            <a:ext cx="176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F7819"/>
                </a:solidFill>
              </a:rPr>
              <a:t>Video monitoring inside &amp; outside of building</a:t>
            </a:r>
            <a:endParaRPr lang="en-US" sz="1600" dirty="0">
              <a:solidFill>
                <a:srgbClr val="3F781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8270" y="3133710"/>
            <a:ext cx="1705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FC2BA"/>
                </a:solidFill>
              </a:rPr>
              <a:t>Extensive background checks for owners &amp; board members</a:t>
            </a:r>
            <a:endParaRPr lang="en-US" sz="1400" dirty="0">
              <a:solidFill>
                <a:srgbClr val="1FC2B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4767" y="3131059"/>
            <a:ext cx="1658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A80B6"/>
                </a:solidFill>
              </a:rPr>
              <a:t>No consumption allowed onsite or near premises</a:t>
            </a:r>
            <a:endParaRPr lang="en-US" sz="1600" dirty="0">
              <a:solidFill>
                <a:srgbClr val="3A80B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25148" y="3082712"/>
            <a:ext cx="1618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4D5B88"/>
                </a:solidFill>
              </a:rPr>
              <a:t>Customer check-in and age verification (21+)</a:t>
            </a:r>
            <a:endParaRPr lang="en-US" sz="1600" dirty="0">
              <a:solidFill>
                <a:srgbClr val="4D5B88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30168" y="3131868"/>
            <a:ext cx="1696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2C344E"/>
                </a:solidFill>
              </a:rPr>
              <a:t>Comprehensive state and local permitting process</a:t>
            </a:r>
            <a:endParaRPr lang="en-US" sz="1600" dirty="0">
              <a:solidFill>
                <a:srgbClr val="2C344E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8" y="5806821"/>
            <a:ext cx="726139" cy="72513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73" y="381878"/>
            <a:ext cx="726139" cy="7251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" y="6469146"/>
            <a:ext cx="378877" cy="3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4DCF6496A9CA48A398655D101B6324" ma:contentTypeVersion="15" ma:contentTypeDescription="Create a new document." ma:contentTypeScope="" ma:versionID="416f6fce6555fc0c75191f05f0e77d85">
  <xsd:schema xmlns:xsd="http://www.w3.org/2001/XMLSchema" xmlns:xs="http://www.w3.org/2001/XMLSchema" xmlns:p="http://schemas.microsoft.com/office/2006/metadata/properties" xmlns:ns3="a0eb413c-f5ba-4574-b06b-8326479bffc6" xmlns:ns4="91fc972f-61f4-47b3-839e-81078f7a2c3d" targetNamespace="http://schemas.microsoft.com/office/2006/metadata/properties" ma:root="true" ma:fieldsID="24e9791b355a37db2a6bb20b959ad8b0" ns3:_="" ns4:_="">
    <xsd:import namespace="a0eb413c-f5ba-4574-b06b-8326479bffc6"/>
    <xsd:import namespace="91fc972f-61f4-47b3-839e-81078f7a2c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b413c-f5ba-4574-b06b-8326479bf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c972f-61f4-47b3-839e-81078f7a2c3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0eb413c-f5ba-4574-b06b-8326479bffc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3CD4E-0E27-46A7-A269-022115E49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eb413c-f5ba-4574-b06b-8326479bffc6"/>
    <ds:schemaRef ds:uri="91fc972f-61f4-47b3-839e-81078f7a2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59E42B-0684-48A6-894A-A7EECED2BAEA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a0eb413c-f5ba-4574-b06b-8326479bffc6"/>
    <ds:schemaRef ds:uri="91fc972f-61f4-47b3-839e-81078f7a2c3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6B288B-D665-410F-892C-5D42DE0326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7700</TotalTime>
  <Words>642</Words>
  <Application>Microsoft Office PowerPoint</Application>
  <PresentationFormat>Widescreen</PresentationFormat>
  <Paragraphs>99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Fira Sans Extra Condensed Medium</vt:lpstr>
      <vt:lpstr>Lato</vt:lpstr>
      <vt:lpstr>Lato Black</vt:lpstr>
      <vt:lpstr>Open Sans</vt:lpstr>
      <vt:lpstr>Roboto</vt:lpstr>
      <vt:lpstr>Trebuchet MS</vt:lpstr>
      <vt:lpstr>Wingdings 3</vt:lpstr>
      <vt:lpstr>Facet</vt:lpstr>
      <vt:lpstr>What To Know About Cannabis In Rochester, NY</vt:lpstr>
      <vt:lpstr>What is the history of legal cannabis in Rochester?</vt:lpstr>
      <vt:lpstr>Can cannabis retail stores go anywhere in the City?</vt:lpstr>
      <vt:lpstr>What kind of cannabis businesses are allowed in Rochester?</vt:lpstr>
      <vt:lpstr>What does the adult- use cannabis retail applicant process look like?</vt:lpstr>
      <vt:lpstr>What does the adult- use cannabis retail applicant process look like?</vt:lpstr>
      <vt:lpstr>Which departments are involved in the municipal cannabis applicant process? </vt:lpstr>
      <vt:lpstr>What safeguards are in place?</vt:lpstr>
      <vt:lpstr>What other cannabis regulations are in place?</vt:lpstr>
    </vt:vector>
  </TitlesOfParts>
  <Company>City of Rochester, 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McCallan, Sade R.</dc:creator>
  <cp:lastModifiedBy>McCallan, Sade R.</cp:lastModifiedBy>
  <cp:revision>7</cp:revision>
  <dcterms:created xsi:type="dcterms:W3CDTF">2024-05-30T18:03:52Z</dcterms:created>
  <dcterms:modified xsi:type="dcterms:W3CDTF">2024-06-18T16:06:56Z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0x010100434DCF6496A9CA48A398655D101B6324</vt:lpwstr>
  </property>
</Properties>
</file>